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263" r:id="rId4"/>
    <p:sldId id="264" r:id="rId5"/>
    <p:sldId id="265" r:id="rId6"/>
    <p:sldId id="287" r:id="rId7"/>
    <p:sldId id="288" r:id="rId8"/>
    <p:sldId id="267" r:id="rId9"/>
    <p:sldId id="279" r:id="rId10"/>
    <p:sldId id="268" r:id="rId11"/>
    <p:sldId id="286" r:id="rId12"/>
    <p:sldId id="273" r:id="rId13"/>
    <p:sldId id="274" r:id="rId14"/>
    <p:sldId id="275" r:id="rId15"/>
    <p:sldId id="270" r:id="rId16"/>
    <p:sldId id="272" r:id="rId17"/>
    <p:sldId id="276" r:id="rId18"/>
    <p:sldId id="277" r:id="rId19"/>
    <p:sldId id="278" r:id="rId20"/>
    <p:sldId id="281" r:id="rId21"/>
    <p:sldId id="282" r:id="rId22"/>
    <p:sldId id="283" r:id="rId23"/>
    <p:sldId id="284" r:id="rId24"/>
    <p:sldId id="285" r:id="rId25"/>
  </p:sldIdLst>
  <p:sldSz cx="9144000" cy="5143500" type="screen16x9"/>
  <p:notesSz cx="6858000" cy="9144000"/>
  <p:defaultTextStyle>
    <a:defPPr>
      <a:defRPr lang="en-US"/>
    </a:defPPr>
    <a:lvl1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027" autoAdjust="0"/>
  </p:normalViewPr>
  <p:slideViewPr>
    <p:cSldViewPr>
      <p:cViewPr>
        <p:scale>
          <a:sx n="78" d="100"/>
          <a:sy n="78" d="100"/>
        </p:scale>
        <p:origin x="1092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en-US" altLang="en-US" smtClean="0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en-US" altLang="en-US" smtClean="0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en-US" altLang="en-US" smtClean="0">
                <a:sym typeface="Arial" panose="020B0604020202020204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indent="2286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indent="4572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indent="6858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indent="914400" algn="l" rtl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6386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2770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7890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2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rebuchet MS" panose="020B0603020202020204" pitchFamily="34" charset="0"/>
              <a:buChar char="-"/>
            </a:pPr>
            <a:r>
              <a:rPr lang="en-US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Motivation: First and Second Quantum Revolution (JP Dowling’s Paper)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rebuchet MS" panose="020B0603020202020204" pitchFamily="34" charset="0"/>
              <a:buChar char="-"/>
            </a:pPr>
            <a:r>
              <a:rPr lang="en-US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Present Day applications (Chemistry/Physics Simulation, Optimization, ML...)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rebuchet MS" panose="020B0603020202020204" pitchFamily="34" charset="0"/>
              <a:buChar char="-"/>
            </a:pPr>
            <a:r>
              <a:rPr lang="en-US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Modern Methods used in QC - the landscape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5122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rebuchet MS" panose="020B0603020202020204" pitchFamily="34" charset="0"/>
              <a:buChar char="-"/>
            </a:pPr>
            <a:r>
              <a:rPr lang="en-US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Motivation: First and Second Quantum Revolution (JP Dowling’s Paper)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rebuchet MS" panose="020B0603020202020204" pitchFamily="34" charset="0"/>
              <a:buChar char="-"/>
            </a:pPr>
            <a:r>
              <a:rPr lang="en-US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Present Day applications (Chemistry/Physics Simulation, Optimization, ML...)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rebuchet MS" panose="020B0603020202020204" pitchFamily="34" charset="0"/>
              <a:buChar char="-"/>
            </a:pPr>
            <a:r>
              <a:rPr lang="en-US" altLang="en-US" sz="1800">
                <a:latin typeface="Trebuchet MS" panose="020B0603020202020204" pitchFamily="34" charset="0"/>
                <a:sym typeface="Trebuchet MS" panose="020B0603020202020204" pitchFamily="34" charset="0"/>
              </a:rPr>
              <a:t>Modern Methods used in QC - the landscape</a:t>
            </a:r>
          </a:p>
        </p:txBody>
      </p:sp>
    </p:spTree>
    <p:extLst>
      <p:ext uri="{BB962C8B-B14F-4D97-AF65-F5344CB8AC3E}">
        <p14:creationId xmlns:p14="http://schemas.microsoft.com/office/powerpoint/2010/main" val="261382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7170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imes New Roman" panose="02020603050405020304" pitchFamily="18" charset="0"/>
              <a:buChar char="-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Hough Transform Algorithm flow.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imes New Roman" panose="02020603050405020304" pitchFamily="18" charset="0"/>
              <a:buChar char="-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Bottleneck in (classical) Hough Transform?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imes New Roman" panose="02020603050405020304" pitchFamily="18" charset="0"/>
              <a:buChar char="-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Quantum Advantage/Rationale? </a:t>
            </a:r>
            <a:b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Exponential State Space + Spookiness (aka Entanglement).</a:t>
            </a:r>
          </a:p>
        </p:txBody>
      </p:sp>
    </p:spTree>
    <p:extLst>
      <p:ext uri="{BB962C8B-B14F-4D97-AF65-F5344CB8AC3E}">
        <p14:creationId xmlns:p14="http://schemas.microsoft.com/office/powerpoint/2010/main" val="2773337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218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imes New Roman" panose="02020603050405020304" pitchFamily="18" charset="0"/>
              <a:buChar char="-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Hough Transform Algorithm flow.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imes New Roman" panose="02020603050405020304" pitchFamily="18" charset="0"/>
              <a:buChar char="-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Bottleneck in (classical) Hough Transform?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imes New Roman" panose="02020603050405020304" pitchFamily="18" charset="0"/>
              <a:buChar char="-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Quantum Advantage/Rationale? </a:t>
            </a:r>
            <a:b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Exponential State Space + Spookiness (aka Entanglement).</a:t>
            </a:r>
          </a:p>
        </p:txBody>
      </p:sp>
    </p:spTree>
    <p:extLst>
      <p:ext uri="{BB962C8B-B14F-4D97-AF65-F5344CB8AC3E}">
        <p14:creationId xmlns:p14="http://schemas.microsoft.com/office/powerpoint/2010/main" val="3611208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266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imes New Roman" panose="02020603050405020304" pitchFamily="18" charset="0"/>
              <a:buChar char="-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Hough Transform Algorithm flow.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imes New Roman" panose="02020603050405020304" pitchFamily="18" charset="0"/>
              <a:buChar char="-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Bottleneck in (classical) Hough Transform?</a:t>
            </a:r>
          </a:p>
          <a:p>
            <a:pPr marL="457200" indent="-342900">
              <a:lnSpc>
                <a:spcPct val="115000"/>
              </a:lnSpc>
              <a:buClr>
                <a:srgbClr val="000000"/>
              </a:buClr>
              <a:buSzPts val="1800"/>
              <a:buFont typeface="Times New Roman" panose="02020603050405020304" pitchFamily="18" charset="0"/>
              <a:buChar char="-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Quantum Advantage/Rationale? </a:t>
            </a:r>
            <a:b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</a:b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Exponential State Space + Spookiness (aka Entanglement).</a:t>
            </a:r>
          </a:p>
        </p:txBody>
      </p:sp>
    </p:spTree>
    <p:extLst>
      <p:ext uri="{BB962C8B-B14F-4D97-AF65-F5344CB8AC3E}">
        <p14:creationId xmlns:p14="http://schemas.microsoft.com/office/powerpoint/2010/main" val="1972979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8434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8434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  <p:extLst>
      <p:ext uri="{BB962C8B-B14F-4D97-AF65-F5344CB8AC3E}">
        <p14:creationId xmlns:p14="http://schemas.microsoft.com/office/powerpoint/2010/main" val="126270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8434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  <p:extLst>
      <p:ext uri="{BB962C8B-B14F-4D97-AF65-F5344CB8AC3E}">
        <p14:creationId xmlns:p14="http://schemas.microsoft.com/office/powerpoint/2010/main" val="236674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0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2530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 dirty="0"/>
              <a:t>2 slides</a:t>
            </a:r>
          </a:p>
        </p:txBody>
      </p:sp>
    </p:spTree>
    <p:extLst>
      <p:ext uri="{BB962C8B-B14F-4D97-AF65-F5344CB8AC3E}">
        <p14:creationId xmlns:p14="http://schemas.microsoft.com/office/powerpoint/2010/main" val="614934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578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4578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  <p:extLst>
      <p:ext uri="{BB962C8B-B14F-4D97-AF65-F5344CB8AC3E}">
        <p14:creationId xmlns:p14="http://schemas.microsoft.com/office/powerpoint/2010/main" val="2017596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28674" name="Rectangle 2"/>
          <p:cNvSpPr>
            <a:spLocks noChangeArrowheads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altLang="en-US" sz="1100"/>
              <a:t>2 slides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39C367-B8B9-4665-B1E0-910DD5AE79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028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BEC866-193A-4DB7-88C4-AA110E995B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28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315913"/>
            <a:ext cx="2128838" cy="42624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1150" y="315913"/>
            <a:ext cx="6238875" cy="42624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AF9774-AE2C-417F-AB28-B3B32DBC80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47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4B3AA5-6BD4-4921-9AC7-2FE703E638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5294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8FE2582-6DCE-4B26-972A-C9026CB6F8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79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0" y="1223963"/>
            <a:ext cx="4183063" cy="33543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223963"/>
            <a:ext cx="4184650" cy="33543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DE01D7-14F5-498A-A6E8-907D2DB8BE5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81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049BA0-59FC-4BBB-BC44-647076F26E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54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7083CB-28D3-4A36-AD8E-6EAD09742F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918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452277-945E-48E7-81DB-C22D27648A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7124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4B0D645-2FA1-47F8-95E4-8B4A261450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641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637D26-F26B-415E-8418-CF598720BA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418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 descr="Google Shape;21;p4"/>
          <p:cNvSpPr>
            <a:spLocks/>
          </p:cNvSpPr>
          <p:nvPr/>
        </p:nvSpPr>
        <p:spPr bwMode="auto">
          <a:xfrm>
            <a:off x="0" y="5045075"/>
            <a:ext cx="9144000" cy="98425"/>
          </a:xfrm>
          <a:prstGeom prst="rect">
            <a:avLst/>
          </a:prstGeom>
          <a:solidFill>
            <a:srgbClr val="CCA6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altLang="en-US"/>
          </a:p>
        </p:txBody>
      </p:sp>
      <p:sp>
        <p:nvSpPr>
          <p:cNvPr id="1026" name="Rectangle 2"/>
          <p:cNvSpPr>
            <a:spLocks/>
          </p:cNvSpPr>
          <p:nvPr>
            <p:ph type="title"/>
          </p:nvPr>
        </p:nvSpPr>
        <p:spPr bwMode="auto">
          <a:xfrm>
            <a:off x="311150" y="315913"/>
            <a:ext cx="852011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Economica" charset="0"/>
              </a:rPr>
              <a:t>Click to edit Master title style</a:t>
            </a:r>
          </a:p>
        </p:txBody>
      </p:sp>
      <p:sp>
        <p:nvSpPr>
          <p:cNvPr id="1027" name="Rectangle 3"/>
          <p:cNvSpPr>
            <a:spLocks/>
          </p:cNvSpPr>
          <p:nvPr>
            <p:ph type="body" idx="1"/>
          </p:nvPr>
        </p:nvSpPr>
        <p:spPr bwMode="auto">
          <a:xfrm>
            <a:off x="311150" y="1223963"/>
            <a:ext cx="8520113" cy="335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>
                <a:sym typeface="Open Sans" charset="0"/>
              </a:rPr>
              <a:t>Click to edit Master text styles</a:t>
            </a:r>
          </a:p>
          <a:p>
            <a:pPr lvl="1"/>
            <a:r>
              <a:rPr lang="en-US" altLang="en-US" smtClean="0">
                <a:sym typeface="Open Sans" charset="0"/>
              </a:rPr>
              <a:t>Second level</a:t>
            </a:r>
          </a:p>
          <a:p>
            <a:pPr lvl="2"/>
            <a:r>
              <a:rPr lang="en-US" altLang="en-US" smtClean="0">
                <a:sym typeface="Open Sans" charset="0"/>
              </a:rPr>
              <a:t>Third level</a:t>
            </a:r>
          </a:p>
          <a:p>
            <a:pPr lvl="3"/>
            <a:r>
              <a:rPr lang="en-US" altLang="en-US" smtClean="0">
                <a:sym typeface="Open Sans" charset="0"/>
              </a:rPr>
              <a:t>Fourth level</a:t>
            </a:r>
          </a:p>
          <a:p>
            <a:pPr lvl="4"/>
            <a:r>
              <a:rPr lang="en-US" altLang="en-US" smtClean="0">
                <a:sym typeface="Open Sans" charset="0"/>
              </a:rPr>
              <a:t>Fifth level</a:t>
            </a:r>
          </a:p>
        </p:txBody>
      </p:sp>
      <p:sp>
        <p:nvSpPr>
          <p:cNvPr id="1028" name="Rectangle 4"/>
          <p:cNvSpPr>
            <a:spLocks/>
          </p:cNvSpPr>
          <p:nvPr>
            <p:ph type="sldNum" sz="quarter" idx="2"/>
          </p:nvPr>
        </p:nvSpPr>
        <p:spPr bwMode="auto">
          <a:xfrm>
            <a:off x="8683625" y="4691063"/>
            <a:ext cx="33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+mj-lt"/>
                <a:sym typeface="Economica" charset="0"/>
              </a:defRPr>
            </a:lvl1pPr>
          </a:lstStyle>
          <a:p>
            <a:fld id="{4EBE5DF0-D8FC-41C5-BCCB-2F775BF1A4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 hangingPunct="0">
        <a:spcBef>
          <a:spcPct val="0"/>
        </a:spcBef>
        <a:spcAft>
          <a:spcPct val="0"/>
        </a:spcAft>
        <a:defRPr sz="4200" kern="1200">
          <a:solidFill>
            <a:srgbClr val="000000"/>
          </a:solidFill>
          <a:latin typeface="+mj-lt"/>
          <a:ea typeface="+mj-ea"/>
          <a:cs typeface="+mj-cs"/>
          <a:sym typeface="Economica" charset="0"/>
        </a:defRPr>
      </a:lvl1pPr>
      <a:lvl2pPr algn="l" rtl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Economica" charset="0"/>
          <a:ea typeface="Economica" charset="0"/>
          <a:cs typeface="Economica" charset="0"/>
          <a:sym typeface="Economica" charset="0"/>
        </a:defRPr>
      </a:lvl2pPr>
      <a:lvl3pPr algn="l" rtl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Economica" charset="0"/>
          <a:ea typeface="Economica" charset="0"/>
          <a:cs typeface="Economica" charset="0"/>
          <a:sym typeface="Economica" charset="0"/>
        </a:defRPr>
      </a:lvl3pPr>
      <a:lvl4pPr algn="l" rtl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Economica" charset="0"/>
          <a:ea typeface="Economica" charset="0"/>
          <a:cs typeface="Economica" charset="0"/>
          <a:sym typeface="Economica" charset="0"/>
        </a:defRPr>
      </a:lvl4pPr>
      <a:lvl5pPr algn="l" rtl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Economica" charset="0"/>
          <a:ea typeface="Economica" charset="0"/>
          <a:cs typeface="Economica" charset="0"/>
          <a:sym typeface="Economica" charset="0"/>
        </a:defRPr>
      </a:lvl5pPr>
      <a:lvl6pPr marL="457200" algn="l" rtl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Economica" charset="0"/>
          <a:ea typeface="Economica" charset="0"/>
          <a:cs typeface="Economica" charset="0"/>
          <a:sym typeface="Economica" charset="0"/>
        </a:defRPr>
      </a:lvl6pPr>
      <a:lvl7pPr marL="914400" algn="l" rtl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Economica" charset="0"/>
          <a:ea typeface="Economica" charset="0"/>
          <a:cs typeface="Economica" charset="0"/>
          <a:sym typeface="Economica" charset="0"/>
        </a:defRPr>
      </a:lvl7pPr>
      <a:lvl8pPr marL="1371600" algn="l" rtl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Economica" charset="0"/>
          <a:ea typeface="Economica" charset="0"/>
          <a:cs typeface="Economica" charset="0"/>
          <a:sym typeface="Economica" charset="0"/>
        </a:defRPr>
      </a:lvl8pPr>
      <a:lvl9pPr marL="1828800" algn="l" rtl="0" fontAlgn="base" hangingPunct="0">
        <a:spcBef>
          <a:spcPct val="0"/>
        </a:spcBef>
        <a:spcAft>
          <a:spcPct val="0"/>
        </a:spcAft>
        <a:defRPr sz="4200">
          <a:solidFill>
            <a:srgbClr val="000000"/>
          </a:solidFill>
          <a:latin typeface="Economica" charset="0"/>
          <a:ea typeface="Economica" charset="0"/>
          <a:cs typeface="Economica" charset="0"/>
          <a:sym typeface="Economica" charset="0"/>
        </a:defRPr>
      </a:lvl9pPr>
    </p:titleStyle>
    <p:bodyStyle>
      <a:lvl1pPr marL="457200" indent="-342900" algn="l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ts val="1800"/>
        <a:buFont typeface="Helvetica" panose="020B0604020202020204" pitchFamily="34" charset="0"/>
        <a:buChar char="●"/>
        <a:defRPr kern="1200">
          <a:solidFill>
            <a:srgbClr val="000000"/>
          </a:solidFill>
          <a:latin typeface="+mn-lt"/>
          <a:ea typeface="+mn-ea"/>
          <a:cs typeface="+mn-cs"/>
          <a:sym typeface="Open Sans" charset="0"/>
        </a:defRPr>
      </a:lvl1pPr>
      <a:lvl2pPr marL="1004888" indent="-407988" algn="l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ts val="1800"/>
        <a:buFont typeface="Helvetica" panose="020B0604020202020204" pitchFamily="34" charset="0"/>
        <a:buChar char="○"/>
        <a:defRPr kern="1200">
          <a:solidFill>
            <a:srgbClr val="000000"/>
          </a:solidFill>
          <a:latin typeface="+mn-lt"/>
          <a:ea typeface="+mn-ea"/>
          <a:cs typeface="+mn-cs"/>
          <a:sym typeface="Open Sans" charset="0"/>
        </a:defRPr>
      </a:lvl2pPr>
      <a:lvl3pPr marL="1462088" indent="-407988" algn="l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ts val="1800"/>
        <a:buFont typeface="Helvetica" panose="020B0604020202020204" pitchFamily="34" charset="0"/>
        <a:buChar char="■"/>
        <a:defRPr kern="1200">
          <a:solidFill>
            <a:srgbClr val="000000"/>
          </a:solidFill>
          <a:latin typeface="+mn-lt"/>
          <a:ea typeface="+mn-ea"/>
          <a:cs typeface="+mn-cs"/>
          <a:sym typeface="Open Sans" charset="0"/>
        </a:defRPr>
      </a:lvl3pPr>
      <a:lvl4pPr marL="1919288" indent="-407988" algn="l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ts val="1800"/>
        <a:buFont typeface="Helvetica" panose="020B0604020202020204" pitchFamily="34" charset="0"/>
        <a:buChar char="●"/>
        <a:defRPr kern="1200">
          <a:solidFill>
            <a:srgbClr val="000000"/>
          </a:solidFill>
          <a:latin typeface="+mn-lt"/>
          <a:ea typeface="+mn-ea"/>
          <a:cs typeface="+mn-cs"/>
          <a:sym typeface="Open Sans" charset="0"/>
        </a:defRPr>
      </a:lvl4pPr>
      <a:lvl5pPr marL="2376488" indent="-407988" algn="l" rtl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00"/>
        </a:buClr>
        <a:buSzPts val="1800"/>
        <a:buFont typeface="Helvetica" panose="020B0604020202020204" pitchFamily="34" charset="0"/>
        <a:buChar char="○"/>
        <a:defRPr kern="1200">
          <a:solidFill>
            <a:srgbClr val="000000"/>
          </a:solidFill>
          <a:latin typeface="+mn-lt"/>
          <a:ea typeface="+mn-ea"/>
          <a:cs typeface="+mn-cs"/>
          <a:sym typeface="Open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ep-qpr.lbl.gov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008.01511" TargetMode="External"/><Relationship Id="rId3" Type="http://schemas.openxmlformats.org/officeDocument/2006/relationships/hyperlink" Target="https://arxiv.org/abs/1307.0471" TargetMode="External"/><Relationship Id="rId7" Type="http://schemas.openxmlformats.org/officeDocument/2006/relationships/hyperlink" Target="https://arxiv.org/abs/1804.11326" TargetMode="External"/><Relationship Id="rId2" Type="http://schemas.openxmlformats.org/officeDocument/2006/relationships/hyperlink" Target="http://citeseerx.ist.psu.edu/viewdoc/download?doi=10.1.1.1018.1299&amp;rep=rep1&amp;type=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803.07128" TargetMode="External"/><Relationship Id="rId5" Type="http://schemas.openxmlformats.org/officeDocument/2006/relationships/hyperlink" Target="https://arxiv.org/abs/2001.03622" TargetMode="External"/><Relationship Id="rId4" Type="http://schemas.openxmlformats.org/officeDocument/2006/relationships/hyperlink" Target="https://arxiv.org/abs/1204.5242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arxiv.org/abs/1908.0794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FAVPNG_cern-atlas-experiment-particle-physics-large-hadron-collider_Wzt5yGj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8" r="8629" b="13556"/>
          <a:stretch>
            <a:fillRect/>
          </a:stretch>
        </p:blipFill>
        <p:spPr bwMode="auto">
          <a:xfrm>
            <a:off x="4319588" y="1666875"/>
            <a:ext cx="4700587" cy="262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4" name="Rectangle 2" descr="Google Shape;62;p13"/>
          <p:cNvSpPr>
            <a:spLocks noChangeArrowheads="1"/>
          </p:cNvSpPr>
          <p:nvPr>
            <p:ph type="title"/>
          </p:nvPr>
        </p:nvSpPr>
        <p:spPr>
          <a:xfrm>
            <a:off x="311150" y="196850"/>
            <a:ext cx="7024688" cy="2663824"/>
          </a:xfrm>
        </p:spPr>
        <p:txBody>
          <a:bodyPr anchor="ctr"/>
          <a:lstStyle/>
          <a:p>
            <a:pPr>
              <a:lnSpc>
                <a:spcPct val="115000"/>
              </a:lnSpc>
            </a:pPr>
            <a:r>
              <a:rPr lang="en-US" altLang="en-US" sz="36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Hough Transform</a:t>
            </a:r>
            <a:br>
              <a:rPr lang="en-US" altLang="en-US" sz="36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23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Algorithm for Charged-Particle Track Reconstruction</a:t>
            </a:r>
            <a:br>
              <a:rPr lang="en-US" altLang="en-US" sz="23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7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 </a:t>
            </a:r>
            <a:br>
              <a:rPr lang="en-US" altLang="en-US" sz="7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7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/>
            </a:r>
            <a:br>
              <a:rPr lang="en-US" altLang="en-US" sz="7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7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/>
            </a:r>
            <a:br>
              <a:rPr lang="en-US" altLang="en-US" sz="7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7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/>
            </a:r>
            <a:br>
              <a:rPr lang="en-US" altLang="en-US" sz="7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1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09-10-2020</a:t>
            </a:r>
            <a:r>
              <a:rPr lang="en-US" altLang="en-US" sz="3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/>
            </a:r>
            <a:br>
              <a:rPr lang="en-US" altLang="en-US" sz="3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1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/>
            </a:r>
            <a:br>
              <a:rPr lang="en-US" altLang="en-US" sz="11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100" b="1" dirty="0" smtClean="0">
                <a:solidFill>
                  <a:srgbClr val="00206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- Constructing Accumulator Space.</a:t>
            </a:r>
            <a:br>
              <a:rPr lang="en-US" altLang="en-US" sz="1100" b="1" dirty="0" smtClean="0">
                <a:solidFill>
                  <a:srgbClr val="00206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100" b="1" dirty="0" smtClean="0">
                <a:solidFill>
                  <a:srgbClr val="00206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- GL Search and Maxima finding routine for QHT.</a:t>
            </a:r>
            <a:br>
              <a:rPr lang="en-US" altLang="en-US" sz="1100" b="1" dirty="0" smtClean="0">
                <a:solidFill>
                  <a:srgbClr val="00206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100" b="1" dirty="0" smtClean="0">
                <a:solidFill>
                  <a:srgbClr val="00206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- Unknowns and Failure Rates.</a:t>
            </a:r>
            <a:endParaRPr lang="en-US" altLang="en-US" sz="2300" b="1" dirty="0">
              <a:solidFill>
                <a:srgbClr val="002060"/>
              </a:solidFill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075" name="Rectangle 3" descr="Google Shape;63;p13"/>
          <p:cNvSpPr>
            <a:spLocks noChangeArrowheads="1"/>
          </p:cNvSpPr>
          <p:nvPr>
            <p:ph type="body" sz="quarter" idx="1"/>
          </p:nvPr>
        </p:nvSpPr>
        <p:spPr>
          <a:xfrm>
            <a:off x="311150" y="3094831"/>
            <a:ext cx="4132263" cy="1395413"/>
          </a:xfrm>
        </p:spPr>
        <p:txBody>
          <a:bodyPr/>
          <a:lstStyle/>
          <a:p>
            <a:pPr marL="0" indent="0" defTabSz="831850">
              <a:lnSpc>
                <a:spcPct val="100000"/>
              </a:lnSpc>
              <a:spcBef>
                <a:spcPts val="1400"/>
              </a:spcBef>
              <a:buSzTx/>
              <a:buFont typeface="Helvetica" panose="020B0604020202020204" pitchFamily="34" charset="0"/>
              <a:buNone/>
            </a:pPr>
            <a:r>
              <a:rPr lang="en-US" altLang="en-US" sz="1400" dirty="0">
                <a:solidFill>
                  <a:schemeClr val="tx1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Amitabh Yadav</a:t>
            </a:r>
            <a:r>
              <a:rPr lang="en-US" altLang="en-US" sz="600" dirty="0">
                <a:solidFill>
                  <a:schemeClr val="tx1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/>
            </a:r>
            <a:br>
              <a:rPr lang="en-US" altLang="en-US" sz="600" dirty="0">
                <a:solidFill>
                  <a:schemeClr val="tx1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400" dirty="0">
                <a:solidFill>
                  <a:schemeClr val="tx1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Heather Gray</a:t>
            </a:r>
            <a:r>
              <a:rPr lang="en-US" altLang="en-US" sz="1600" dirty="0">
                <a:solidFill>
                  <a:srgbClr val="1C4587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/>
            </a:r>
            <a:br>
              <a:rPr lang="en-US" altLang="en-US" sz="1600" dirty="0">
                <a:solidFill>
                  <a:srgbClr val="1C4587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600" dirty="0">
                <a:solidFill>
                  <a:srgbClr val="1C4587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/>
            </a:r>
            <a:br>
              <a:rPr lang="en-US" altLang="en-US" sz="1600" dirty="0">
                <a:solidFill>
                  <a:srgbClr val="1C4587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0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HEP Quantum Pattern Recognition - </a:t>
            </a:r>
            <a:r>
              <a:rPr lang="en-US" altLang="en-US" sz="1000" u="sng" dirty="0">
                <a:solidFill>
                  <a:srgbClr val="57BB8A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  <a:hlinkClick r:id="rId3"/>
              </a:rPr>
              <a:t>https://hep-qpr.lbl.gov/</a:t>
            </a:r>
            <a:r>
              <a:rPr lang="en-US" altLang="en-US" sz="1600" dirty="0">
                <a:solidFill>
                  <a:srgbClr val="1C4587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/>
            </a:r>
            <a:br>
              <a:rPr lang="en-US" altLang="en-US" sz="1600" dirty="0">
                <a:solidFill>
                  <a:srgbClr val="1C4587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endParaRPr lang="en-US" altLang="en-US" sz="1600" dirty="0">
              <a:solidFill>
                <a:srgbClr val="1C4587"/>
              </a:solidFill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3076" name="Picture 4" descr="Google Shape;64;p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t="18459" r="10760" b="18402"/>
          <a:stretch>
            <a:fillRect/>
          </a:stretch>
        </p:blipFill>
        <p:spPr bwMode="auto">
          <a:xfrm>
            <a:off x="3124200" y="4213225"/>
            <a:ext cx="12192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7" name="Picture 5" descr="Google Shape;65;p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4068763"/>
            <a:ext cx="23653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8" name="Text Box 6" descr="Google Shape;67;p13"/>
          <p:cNvSpPr txBox="1">
            <a:spLocks/>
          </p:cNvSpPr>
          <p:nvPr/>
        </p:nvSpPr>
        <p:spPr bwMode="auto">
          <a:xfrm>
            <a:off x="279400" y="4492625"/>
            <a:ext cx="287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pPr>
              <a:spcBef>
                <a:spcPts val="1600"/>
              </a:spcBef>
            </a:pPr>
            <a:r>
              <a:rPr lang="en-US" altLang="en-US" sz="1100">
                <a:latin typeface="Trebuchet MS" panose="020B0603020202020204" pitchFamily="34" charset="0"/>
                <a:sym typeface="Trebuchet MS" panose="020B0603020202020204" pitchFamily="34" charset="0"/>
              </a:rPr>
              <a:t>Lawrence Berkeley National Laboratory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 descr="Google Shape;119;p17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Hough Transform</a:t>
            </a:r>
          </a:p>
        </p:txBody>
      </p:sp>
      <p:sp>
        <p:nvSpPr>
          <p:cNvPr id="23555" name="Text Box 3"/>
          <p:cNvSpPr txBox="1">
            <a:spLocks/>
          </p:cNvSpPr>
          <p:nvPr/>
        </p:nvSpPr>
        <p:spPr bwMode="auto">
          <a:xfrm>
            <a:off x="339725" y="668338"/>
            <a:ext cx="128746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GL Subroutine</a:t>
            </a:r>
          </a:p>
        </p:txBody>
      </p:sp>
      <p:sp>
        <p:nvSpPr>
          <p:cNvPr id="23556" name="Text Box 4" descr="Google Shape;156;p20"/>
          <p:cNvSpPr txBox="1">
            <a:spLocks/>
          </p:cNvSpPr>
          <p:nvPr/>
        </p:nvSpPr>
        <p:spPr bwMode="auto">
          <a:xfrm>
            <a:off x="165100" y="982663"/>
            <a:ext cx="7297738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2286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00000"/>
              <a:buFontTx/>
              <a:buChar char="•"/>
            </a:pPr>
            <a:r>
              <a:rPr lang="en-US" altLang="en-US" sz="1600" dirty="0">
                <a:solidFill>
                  <a:srgbClr val="274482"/>
                </a:solidFill>
                <a:latin typeface="Times Roman" charset="0"/>
                <a:sym typeface="Times Roman" charset="0"/>
              </a:rPr>
              <a:t>GL = -WI</a:t>
            </a:r>
            <a:r>
              <a:rPr lang="en-US" altLang="en-US" sz="1600" baseline="-6000" dirty="0">
                <a:solidFill>
                  <a:srgbClr val="274482"/>
                </a:solidFill>
                <a:latin typeface="Times Roman" charset="0"/>
                <a:sym typeface="Times Roman" charset="0"/>
              </a:rPr>
              <a:t>0</a:t>
            </a:r>
            <a:r>
              <a:rPr lang="en-US" altLang="en-US" sz="1600" dirty="0">
                <a:solidFill>
                  <a:srgbClr val="274482"/>
                </a:solidFill>
                <a:latin typeface="Times Roman" charset="0"/>
                <a:sym typeface="Times Roman" charset="0"/>
              </a:rPr>
              <a:t>W</a:t>
            </a:r>
            <a:r>
              <a:rPr lang="en-US" altLang="en-US" sz="1600" baseline="32000" dirty="0">
                <a:solidFill>
                  <a:srgbClr val="274482"/>
                </a:solidFill>
                <a:latin typeface="Times Roman" charset="0"/>
                <a:sym typeface="Times Roman" charset="0"/>
              </a:rPr>
              <a:t>-1</a:t>
            </a:r>
            <a:r>
              <a:rPr lang="en-US" altLang="en-US" sz="1600" dirty="0">
                <a:solidFill>
                  <a:srgbClr val="274482"/>
                </a:solidFill>
                <a:latin typeface="Times Roman" charset="0"/>
                <a:sym typeface="Times Roman" charset="0"/>
              </a:rPr>
              <a:t>O </a:t>
            </a:r>
            <a:r>
              <a:rPr lang="en-US" altLang="en-US" sz="1600" dirty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</a:t>
            </a:r>
            <a:r>
              <a:rPr lang="en-US" altLang="en-US" sz="1100" dirty="0">
                <a:solidFill>
                  <a:srgbClr val="274482"/>
                </a:solidFill>
                <a:latin typeface="Times Roman" charset="0"/>
                <a:sym typeface="Times Roman" charset="0"/>
              </a:rPr>
              <a:t> </a:t>
            </a:r>
            <a:r>
              <a:rPr lang="en-US" altLang="en-US" sz="1100" i="1" dirty="0">
                <a:solidFill>
                  <a:srgbClr val="274482"/>
                </a:solidFill>
                <a:latin typeface="Times Roman" charset="0"/>
                <a:sym typeface="Times Roman" charset="0"/>
              </a:rPr>
              <a:t>where, W, I</a:t>
            </a:r>
            <a:r>
              <a:rPr lang="en-US" altLang="en-US" sz="1100" i="1" baseline="-6000" dirty="0">
                <a:solidFill>
                  <a:srgbClr val="274482"/>
                </a:solidFill>
                <a:latin typeface="Times Roman" charset="0"/>
                <a:sym typeface="Times Roman" charset="0"/>
              </a:rPr>
              <a:t>0</a:t>
            </a:r>
            <a:r>
              <a:rPr lang="en-US" altLang="en-US" sz="1100" i="1" dirty="0">
                <a:solidFill>
                  <a:srgbClr val="274482"/>
                </a:solidFill>
                <a:latin typeface="Times Roman" charset="0"/>
                <a:sym typeface="Times Roman" charset="0"/>
              </a:rPr>
              <a:t> and O are unitary operators.</a:t>
            </a:r>
            <a:endParaRPr lang="en-US" altLang="en-US" sz="1600" dirty="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23557" name="Picture 5" descr="Screen Shot 2020-08-04 at 10.24.59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5"/>
          <a:stretch>
            <a:fillRect/>
          </a:stretch>
        </p:blipFill>
        <p:spPr bwMode="auto">
          <a:xfrm>
            <a:off x="7431088" y="1779588"/>
            <a:ext cx="111125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8" name="Picture 6" descr="Screen Shot 2020-08-04 at 10.24.40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2"/>
          <a:stretch>
            <a:fillRect/>
          </a:stretch>
        </p:blipFill>
        <p:spPr bwMode="auto">
          <a:xfrm>
            <a:off x="6584950" y="1773238"/>
            <a:ext cx="860425" cy="119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9" name="Picture 7" descr="Screen Shot 2020-08-04 at 10.26.26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2320925"/>
            <a:ext cx="2563812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0" name="Picture 8" descr="Screen Shot 2020-08-04 at 10.26.06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2305050"/>
            <a:ext cx="2306638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1" name="Picture 9" descr="Screen Shot 2020-08-04 at 10.25.2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1368425"/>
            <a:ext cx="2700337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2" name="Text Box 10"/>
          <p:cNvSpPr txBox="1">
            <a:spLocks/>
          </p:cNvSpPr>
          <p:nvPr/>
        </p:nvSpPr>
        <p:spPr bwMode="auto">
          <a:xfrm>
            <a:off x="203200" y="1484313"/>
            <a:ext cx="1684338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i="1" dirty="0"/>
              <a:t>Create Superposition</a:t>
            </a:r>
          </a:p>
        </p:txBody>
      </p:sp>
      <p:sp>
        <p:nvSpPr>
          <p:cNvPr id="23563" name="Text Box 11"/>
          <p:cNvSpPr txBox="1">
            <a:spLocks/>
          </p:cNvSpPr>
          <p:nvPr/>
        </p:nvSpPr>
        <p:spPr bwMode="auto">
          <a:xfrm>
            <a:off x="188913" y="2046288"/>
            <a:ext cx="3646487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i="1" dirty="0"/>
              <a:t>Add rotation phase to marked states |</a:t>
            </a:r>
            <a:r>
              <a:rPr lang="en-US" altLang="en-US" i="1" dirty="0" err="1"/>
              <a:t>ν</a:t>
            </a:r>
            <a:r>
              <a:rPr lang="en-US" altLang="en-US" i="1" baseline="-6000" dirty="0" err="1"/>
              <a:t>τ</a:t>
            </a:r>
            <a:r>
              <a:rPr lang="en-US" altLang="en-US" i="1" dirty="0">
                <a:latin typeface="Times Roman" charset="0"/>
                <a:sym typeface="Times Roman" charset="0"/>
              </a:rPr>
              <a:t>⟩</a:t>
            </a:r>
            <a:r>
              <a:rPr lang="en-US" altLang="en-US" i="1" dirty="0"/>
              <a:t> state.</a:t>
            </a:r>
          </a:p>
        </p:txBody>
      </p:sp>
      <p:sp>
        <p:nvSpPr>
          <p:cNvPr id="23564" name="Text Box 12"/>
          <p:cNvSpPr txBox="1">
            <a:spLocks/>
          </p:cNvSpPr>
          <p:nvPr/>
        </p:nvSpPr>
        <p:spPr bwMode="auto">
          <a:xfrm>
            <a:off x="6597650" y="1593850"/>
            <a:ext cx="811213" cy="13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for Odd states</a:t>
            </a:r>
          </a:p>
        </p:txBody>
      </p:sp>
      <p:sp>
        <p:nvSpPr>
          <p:cNvPr id="23565" name="Text Box 13"/>
          <p:cNvSpPr txBox="1">
            <a:spLocks/>
          </p:cNvSpPr>
          <p:nvPr/>
        </p:nvSpPr>
        <p:spPr bwMode="auto">
          <a:xfrm>
            <a:off x="7532688" y="1601788"/>
            <a:ext cx="858837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/>
              <a:t>for Even states</a:t>
            </a:r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 flipV="1">
            <a:off x="7434263" y="1601788"/>
            <a:ext cx="0" cy="1330325"/>
          </a:xfrm>
          <a:prstGeom prst="line">
            <a:avLst/>
          </a:prstGeom>
          <a:noFill/>
          <a:ln w="63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pic>
        <p:nvPicPr>
          <p:cNvPr id="23567" name="Picture 15" descr="Screen Shot 2020-08-04 at 10.25.45 AM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3540125"/>
            <a:ext cx="32607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68" name="Picture 16" descr="Screen Shot 2020-08-04 at 2.11.1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27028"/>
          <a:stretch>
            <a:fillRect/>
          </a:stretch>
        </p:blipFill>
        <p:spPr bwMode="auto">
          <a:xfrm>
            <a:off x="6988175" y="3540125"/>
            <a:ext cx="1471613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9" name="Text Box 17"/>
          <p:cNvSpPr txBox="1">
            <a:spLocks/>
          </p:cNvSpPr>
          <p:nvPr/>
        </p:nvSpPr>
        <p:spPr bwMode="auto">
          <a:xfrm>
            <a:off x="201613" y="3641725"/>
            <a:ext cx="23653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i="1"/>
              <a:t>Add adjustable rotation phase</a:t>
            </a:r>
            <a:br>
              <a:rPr lang="en-US" altLang="en-US" i="1"/>
            </a:br>
            <a:r>
              <a:rPr lang="en-US" altLang="en-US" i="1"/>
              <a:t>to |0</a:t>
            </a:r>
            <a:r>
              <a:rPr lang="en-US" altLang="en-US" i="1">
                <a:latin typeface="Times Roman" charset="0"/>
                <a:sym typeface="Times Roman" charset="0"/>
              </a:rPr>
              <a:t>⟩</a:t>
            </a:r>
            <a:r>
              <a:rPr lang="en-US" altLang="en-US" i="1"/>
              <a:t> state.</a:t>
            </a:r>
          </a:p>
        </p:txBody>
      </p:sp>
      <p:sp>
        <p:nvSpPr>
          <p:cNvPr id="23570" name="Text Box 18"/>
          <p:cNvSpPr txBox="1">
            <a:spLocks/>
          </p:cNvSpPr>
          <p:nvPr/>
        </p:nvSpPr>
        <p:spPr bwMode="auto">
          <a:xfrm>
            <a:off x="7262813" y="3324225"/>
            <a:ext cx="601662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/>
              <a:t>I</a:t>
            </a:r>
            <a:r>
              <a:rPr lang="en-US" altLang="en-US" baseline="-6000"/>
              <a:t>0 operator</a:t>
            </a:r>
            <a:endParaRPr lang="en-US" altLang="en-US"/>
          </a:p>
        </p:txBody>
      </p:sp>
      <p:sp>
        <p:nvSpPr>
          <p:cNvPr id="23573" name="Text Box 21"/>
          <p:cNvSpPr txBox="1">
            <a:spLocks/>
          </p:cNvSpPr>
          <p:nvPr/>
        </p:nvSpPr>
        <p:spPr bwMode="auto">
          <a:xfrm>
            <a:off x="8532813" y="4008438"/>
            <a:ext cx="500062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i="1">
                <a:latin typeface="Times Roman" charset="0"/>
                <a:sym typeface="Times Roman" charset="0"/>
              </a:rPr>
              <a:t>n qubits</a:t>
            </a:r>
          </a:p>
        </p:txBody>
      </p:sp>
      <p:sp>
        <p:nvSpPr>
          <p:cNvPr id="23574" name="Text Box 22"/>
          <p:cNvSpPr txBox="1">
            <a:spLocks/>
          </p:cNvSpPr>
          <p:nvPr/>
        </p:nvSpPr>
        <p:spPr bwMode="auto">
          <a:xfrm>
            <a:off x="6740525" y="4440238"/>
            <a:ext cx="282575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i="1">
                <a:latin typeface="Times Roman" charset="0"/>
                <a:sym typeface="Times Roman" charset="0"/>
              </a:rPr>
              <a:t>q[0]</a:t>
            </a:r>
          </a:p>
        </p:txBody>
      </p:sp>
      <p:sp>
        <p:nvSpPr>
          <p:cNvPr id="23575" name="Text Box 23"/>
          <p:cNvSpPr txBox="1">
            <a:spLocks/>
          </p:cNvSpPr>
          <p:nvPr/>
        </p:nvSpPr>
        <p:spPr bwMode="auto">
          <a:xfrm>
            <a:off x="6594475" y="3795713"/>
            <a:ext cx="411163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i="1">
                <a:latin typeface="Times Roman" charset="0"/>
                <a:sym typeface="Times Roman" charset="0"/>
              </a:rPr>
              <a:t>q[n-2]</a:t>
            </a:r>
          </a:p>
        </p:txBody>
      </p:sp>
      <p:sp>
        <p:nvSpPr>
          <p:cNvPr id="23576" name="Text Box 24"/>
          <p:cNvSpPr txBox="1">
            <a:spLocks/>
          </p:cNvSpPr>
          <p:nvPr/>
        </p:nvSpPr>
        <p:spPr bwMode="auto">
          <a:xfrm>
            <a:off x="6629400" y="3562350"/>
            <a:ext cx="411163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i="1">
                <a:latin typeface="Times Roman" charset="0"/>
                <a:sym typeface="Times Roman" charset="0"/>
              </a:rPr>
              <a:t>q[n-1]</a:t>
            </a:r>
          </a:p>
        </p:txBody>
      </p:sp>
      <p:sp>
        <p:nvSpPr>
          <p:cNvPr id="23577" name="Text Box 25"/>
          <p:cNvSpPr txBox="1">
            <a:spLocks/>
          </p:cNvSpPr>
          <p:nvPr/>
        </p:nvSpPr>
        <p:spPr bwMode="auto">
          <a:xfrm>
            <a:off x="7121525" y="1323975"/>
            <a:ext cx="625475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/>
              <a:t>O</a:t>
            </a:r>
            <a:r>
              <a:rPr lang="en-US" altLang="en-US" baseline="-6000"/>
              <a:t> operator</a:t>
            </a:r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 descr="Google Shape;119;p17"/>
          <p:cNvSpPr>
            <a:spLocks noChangeArrowheads="1"/>
          </p:cNvSpPr>
          <p:nvPr>
            <p:ph type="title"/>
          </p:nvPr>
        </p:nvSpPr>
        <p:spPr>
          <a:xfrm>
            <a:off x="234854" y="297830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Finding Tracks </a:t>
            </a:r>
            <a:br>
              <a:rPr lang="en-US" altLang="en-US" sz="24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6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without specifying M </a:t>
            </a:r>
            <a:r>
              <a:rPr lang="en-US" altLang="en-US" sz="105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(= number of tracks to be detected)</a:t>
            </a:r>
            <a:endParaRPr lang="en-US" altLang="en-US" sz="1400" dirty="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3811" y="957739"/>
            <a:ext cx="593617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rebuchet MS" panose="020B0603020202020204" pitchFamily="34" charset="0"/>
              </a:rPr>
              <a:t>Finite Search: </a:t>
            </a:r>
            <a:r>
              <a:rPr lang="en-US" dirty="0" smtClean="0">
                <a:latin typeface="Trebuchet MS" panose="020B0603020202020204" pitchFamily="34" charset="0"/>
              </a:rPr>
              <a:t>GL interrupt condition is handled by an variable </a:t>
            </a:r>
            <a:r>
              <a:rPr lang="en-US" i="1" dirty="0" smtClean="0">
                <a:latin typeface="Trebuchet MS" panose="020B0603020202020204" pitchFamily="34" charset="0"/>
              </a:rPr>
              <a:t>c</a:t>
            </a:r>
            <a:r>
              <a:rPr lang="en-US" dirty="0" smtClean="0">
                <a:latin typeface="Trebuchet MS" panose="020B0603020202020204" pitchFamily="34" charset="0"/>
              </a:rPr>
              <a:t> &lt;type: </a:t>
            </a:r>
            <a:r>
              <a:rPr lang="en-US" dirty="0" err="1" smtClean="0">
                <a:latin typeface="Trebuchet MS" panose="020B0603020202020204" pitchFamily="34" charset="0"/>
              </a:rPr>
              <a:t>int</a:t>
            </a:r>
            <a:r>
              <a:rPr lang="en-US" dirty="0" smtClean="0">
                <a:latin typeface="Trebuchet MS" panose="020B0603020202020204" pitchFamily="34" charset="0"/>
              </a:rPr>
              <a:t>&gt; which is independent of the database size. </a:t>
            </a:r>
            <a:r>
              <a:rPr lang="en-US" i="1" dirty="0" smtClean="0">
                <a:latin typeface="Trebuchet MS" panose="020B0603020202020204" pitchFamily="34" charset="0"/>
              </a:rPr>
              <a:t>The failure rate decreases exponentially as c increases linearly.</a:t>
            </a:r>
          </a:p>
          <a:p>
            <a:endParaRPr lang="en-US" dirty="0" smtClean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rebuchet MS" panose="020B0603020202020204" pitchFamily="34" charset="0"/>
              </a:rPr>
              <a:t>Estimated  </a:t>
            </a:r>
            <a:r>
              <a:rPr lang="en-US" i="1" dirty="0" smtClean="0">
                <a:latin typeface="Trebuchet MS" panose="020B0603020202020204" pitchFamily="34" charset="0"/>
              </a:rPr>
              <a:t>M</a:t>
            </a:r>
            <a:r>
              <a:rPr lang="en-US" dirty="0" smtClean="0">
                <a:latin typeface="Trebuchet MS" panose="020B0603020202020204" pitchFamily="34" charset="0"/>
              </a:rPr>
              <a:t>𝑀̃ and  </a:t>
            </a:r>
            <a:r>
              <a:rPr lang="en-US" i="1" dirty="0" smtClean="0">
                <a:latin typeface="Trebuchet MS" panose="020B0603020202020204" pitchFamily="34" charset="0"/>
              </a:rPr>
              <a:t>N</a:t>
            </a:r>
            <a:r>
              <a:rPr lang="en-US" dirty="0" smtClean="0">
                <a:latin typeface="Trebuchet MS" panose="020B0603020202020204" pitchFamily="34" charset="0"/>
              </a:rPr>
              <a:t>𝑁̃ are used and all possible states are marked. Thus, </a:t>
            </a:r>
            <a:r>
              <a:rPr lang="en-US" dirty="0">
                <a:latin typeface="Trebuchet MS" panose="020B0603020202020204" pitchFamily="34" charset="0"/>
              </a:rPr>
              <a:t>each orthogonal basis state stores a </a:t>
            </a:r>
            <a:r>
              <a:rPr lang="en-US" dirty="0" smtClean="0">
                <a:latin typeface="Trebuchet MS" panose="020B0603020202020204" pitchFamily="34" charset="0"/>
              </a:rPr>
              <a:t>value.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rebuchet MS" panose="020B0603020202020204" pitchFamily="34" charset="0"/>
              </a:rPr>
              <a:t>Failure Rates:</a:t>
            </a:r>
          </a:p>
          <a:p>
            <a:pPr marL="461963" lvl="5" indent="-120650">
              <a:buFont typeface="Arial" panose="020B0604020202020204" pitchFamily="34" charset="0"/>
              <a:buChar char="•"/>
            </a:pPr>
            <a:r>
              <a:rPr lang="en-US" dirty="0" smtClean="0">
                <a:latin typeface="Trebuchet MS" panose="020B0603020202020204" pitchFamily="34" charset="0"/>
              </a:rPr>
              <a:t>Choice of Interrupt condition, </a:t>
            </a:r>
            <a:r>
              <a:rPr lang="en-US" i="1" dirty="0" smtClean="0">
                <a:latin typeface="Trebuchet MS" panose="020B0603020202020204" pitchFamily="34" charset="0"/>
              </a:rPr>
              <a:t>c</a:t>
            </a:r>
          </a:p>
          <a:p>
            <a:pPr marL="461963" lvl="5" indent="-120650">
              <a:buFont typeface="Arial" panose="020B0604020202020204" pitchFamily="34" charset="0"/>
              <a:buChar char="•"/>
            </a:pPr>
            <a:r>
              <a:rPr lang="en-US" dirty="0" smtClean="0">
                <a:latin typeface="Trebuchet MS" panose="020B0603020202020204" pitchFamily="34" charset="0"/>
              </a:rPr>
              <a:t>Failure </a:t>
            </a:r>
            <a:r>
              <a:rPr lang="en-US" dirty="0">
                <a:latin typeface="Trebuchet MS" panose="020B0603020202020204" pitchFamily="34" charset="0"/>
              </a:rPr>
              <a:t>rate </a:t>
            </a:r>
            <a:r>
              <a:rPr lang="en-US" dirty="0" smtClean="0">
                <a:latin typeface="Trebuchet MS" panose="020B0603020202020204" pitchFamily="34" charset="0"/>
              </a:rPr>
              <a:t>varies between 0.0%-0.9% </a:t>
            </a:r>
            <a:r>
              <a:rPr lang="en-US" dirty="0">
                <a:latin typeface="Trebuchet MS" panose="020B0603020202020204" pitchFamily="34" charset="0"/>
              </a:rPr>
              <a:t>by the choice of </a:t>
            </a:r>
            <a:r>
              <a:rPr lang="en-US" i="1" dirty="0" smtClean="0">
                <a:latin typeface="Trebuchet MS" panose="020B0603020202020204" pitchFamily="34" charset="0"/>
              </a:rPr>
              <a:t>M</a:t>
            </a:r>
            <a:r>
              <a:rPr lang="en-US" dirty="0" smtClean="0">
                <a:latin typeface="Trebuchet MS" panose="020B0603020202020204" pitchFamily="34" charset="0"/>
              </a:rPr>
              <a:t>𝑀̃ and  </a:t>
            </a:r>
            <a:r>
              <a:rPr lang="en-US" i="1" dirty="0" smtClean="0">
                <a:latin typeface="Trebuchet MS" panose="020B0603020202020204" pitchFamily="34" charset="0"/>
              </a:rPr>
              <a:t>N</a:t>
            </a:r>
            <a:r>
              <a:rPr lang="en-US" dirty="0" smtClean="0">
                <a:latin typeface="Trebuchet MS" panose="020B0603020202020204" pitchFamily="34" charset="0"/>
              </a:rPr>
              <a:t>𝑁̃  -- </a:t>
            </a:r>
            <a:r>
              <a:rPr lang="en-US" dirty="0" smtClean="0">
                <a:latin typeface="Trebuchet MS" panose="020B0603020202020204" pitchFamily="34" charset="0"/>
              </a:rPr>
              <a:t>more </a:t>
            </a:r>
            <a:r>
              <a:rPr lang="en-US" dirty="0" smtClean="0">
                <a:latin typeface="Trebuchet MS" panose="020B0603020202020204" pitchFamily="34" charset="0"/>
              </a:rPr>
              <a:t>analysis required. </a:t>
            </a:r>
          </a:p>
          <a:p>
            <a:pPr marL="461963" lvl="5" indent="-120650">
              <a:buFont typeface="Arial" panose="020B0604020202020204" pitchFamily="34" charset="0"/>
              <a:buChar char="•"/>
            </a:pPr>
            <a:endParaRPr lang="en-US" dirty="0" smtClean="0">
              <a:latin typeface="Trebuchet MS" panose="020B0603020202020204" pitchFamily="34" charset="0"/>
            </a:endParaRPr>
          </a:p>
          <a:p>
            <a:pPr marL="341313" lvl="5"/>
            <a:r>
              <a:rPr lang="en-US" b="1" dirty="0" smtClean="0">
                <a:latin typeface="Trebuchet MS" panose="020B0603020202020204" pitchFamily="34" charset="0"/>
              </a:rPr>
              <a:t>Challenge: </a:t>
            </a:r>
            <a:r>
              <a:rPr lang="en-US" dirty="0" smtClean="0">
                <a:latin typeface="Trebuchet MS" panose="020B0603020202020204" pitchFamily="34" charset="0"/>
              </a:rPr>
              <a:t>Failure rate increases with data size growing, due to the unknown exact values of M and N. </a:t>
            </a:r>
            <a:br>
              <a:rPr lang="en-US" dirty="0" smtClean="0">
                <a:latin typeface="Trebuchet MS" panose="020B0603020202020204" pitchFamily="34" charset="0"/>
              </a:rPr>
            </a:br>
            <a:r>
              <a:rPr lang="en-US" b="1" dirty="0" smtClean="0">
                <a:latin typeface="Trebuchet MS" panose="020B0603020202020204" pitchFamily="34" charset="0"/>
              </a:rPr>
              <a:t>Mitigation: </a:t>
            </a:r>
            <a:r>
              <a:rPr lang="en-US" dirty="0" smtClean="0">
                <a:latin typeface="Trebuchet MS" panose="020B0603020202020204" pitchFamily="34" charset="0"/>
              </a:rPr>
              <a:t>Using the minimum sample size to estimate the ratio of the number of solutions and the database size 𝑀/𝑁, we can obtain exact parameters of Grover-Long algorithm. </a:t>
            </a:r>
            <a:endParaRPr lang="en-US" dirty="0">
              <a:latin typeface="Trebuchet MS" panose="020B0603020202020204" pitchFamily="34" charset="0"/>
            </a:endParaRP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85" y="30149"/>
            <a:ext cx="2859201" cy="2265233"/>
          </a:xfrm>
          <a:prstGeom prst="rect">
            <a:avLst/>
          </a:prstGeom>
        </p:spPr>
      </p:pic>
      <p:pic>
        <p:nvPicPr>
          <p:cNvPr id="30" name="Picture 13" descr="Screen Shot 2020-08-05 at 8.09.36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2564463"/>
            <a:ext cx="2293937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Text Box 14"/>
          <p:cNvSpPr txBox="1">
            <a:spLocks/>
          </p:cNvSpPr>
          <p:nvPr/>
        </p:nvSpPr>
        <p:spPr bwMode="auto">
          <a:xfrm rot="16200000">
            <a:off x="5841206" y="3746357"/>
            <a:ext cx="874713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900">
                <a:latin typeface="Trebuchet MS" panose="020B0603020202020204" pitchFamily="34" charset="0"/>
                <a:sym typeface="Trebuchet MS" panose="020B0603020202020204" pitchFamily="34" charset="0"/>
              </a:rPr>
              <a:t>Acceptable Error</a:t>
            </a:r>
          </a:p>
        </p:txBody>
      </p:sp>
      <p:sp>
        <p:nvSpPr>
          <p:cNvPr id="32" name="Text Box 15"/>
          <p:cNvSpPr txBox="1">
            <a:spLocks/>
          </p:cNvSpPr>
          <p:nvPr/>
        </p:nvSpPr>
        <p:spPr bwMode="auto">
          <a:xfrm>
            <a:off x="7089775" y="2399363"/>
            <a:ext cx="893763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900">
                <a:latin typeface="Trebuchet MS" panose="020B0603020202020204" pitchFamily="34" charset="0"/>
                <a:sym typeface="Trebuchet MS" panose="020B0603020202020204" pitchFamily="34" charset="0"/>
              </a:rPr>
              <a:t>Confidence Level</a:t>
            </a:r>
          </a:p>
        </p:txBody>
      </p:sp>
      <p:sp>
        <p:nvSpPr>
          <p:cNvPr id="33" name="Rectangle 16"/>
          <p:cNvSpPr>
            <a:spLocks/>
          </p:cNvSpPr>
          <p:nvPr/>
        </p:nvSpPr>
        <p:spPr bwMode="auto">
          <a:xfrm>
            <a:off x="6864350" y="4202763"/>
            <a:ext cx="868363" cy="322262"/>
          </a:xfrm>
          <a:prstGeom prst="rect">
            <a:avLst/>
          </a:prstGeom>
          <a:noFill/>
          <a:ln w="25400" cap="flat" cmpd="sng">
            <a:solidFill>
              <a:srgbClr val="A600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34" name="Text Box 17"/>
          <p:cNvSpPr txBox="1">
            <a:spLocks/>
          </p:cNvSpPr>
          <p:nvPr/>
        </p:nvSpPr>
        <p:spPr bwMode="auto">
          <a:xfrm>
            <a:off x="6911975" y="4221813"/>
            <a:ext cx="5207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700" i="1">
                <a:solidFill>
                  <a:srgbClr val="A60006"/>
                </a:solidFill>
              </a:rPr>
              <a:t>Current QHT</a:t>
            </a:r>
          </a:p>
        </p:txBody>
      </p:sp>
      <p:sp>
        <p:nvSpPr>
          <p:cNvPr id="35" name="Rectangle 18"/>
          <p:cNvSpPr>
            <a:spLocks/>
          </p:cNvSpPr>
          <p:nvPr/>
        </p:nvSpPr>
        <p:spPr bwMode="auto">
          <a:xfrm>
            <a:off x="7723188" y="3140725"/>
            <a:ext cx="938212" cy="307975"/>
          </a:xfrm>
          <a:prstGeom prst="rect">
            <a:avLst/>
          </a:prstGeom>
          <a:noFill/>
          <a:ln w="25400" cap="flat" cmpd="sng">
            <a:solidFill>
              <a:srgbClr val="A600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36" name="Text Box 19"/>
          <p:cNvSpPr txBox="1">
            <a:spLocks/>
          </p:cNvSpPr>
          <p:nvPr/>
        </p:nvSpPr>
        <p:spPr bwMode="auto">
          <a:xfrm>
            <a:off x="7720013" y="3040713"/>
            <a:ext cx="754062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600" i="1">
                <a:solidFill>
                  <a:srgbClr val="A60006"/>
                </a:solidFill>
              </a:rPr>
              <a:t>Classical Recons. Eff.</a:t>
            </a:r>
          </a:p>
        </p:txBody>
      </p:sp>
      <p:sp>
        <p:nvSpPr>
          <p:cNvPr id="37" name="Text Box 20"/>
          <p:cNvSpPr txBox="1">
            <a:spLocks/>
          </p:cNvSpPr>
          <p:nvPr/>
        </p:nvSpPr>
        <p:spPr bwMode="auto">
          <a:xfrm>
            <a:off x="6784975" y="4796488"/>
            <a:ext cx="1730375" cy="16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sz="1050" i="1" dirty="0">
                <a:latin typeface="Times Roman" charset="0"/>
                <a:sym typeface="Times Roman" charset="0"/>
              </a:rPr>
              <a:t>Minimum Sample Size</a:t>
            </a:r>
          </a:p>
        </p:txBody>
      </p:sp>
      <p:sp>
        <p:nvSpPr>
          <p:cNvPr id="38" name="Text Box 21"/>
          <p:cNvSpPr txBox="1">
            <a:spLocks/>
          </p:cNvSpPr>
          <p:nvPr/>
        </p:nvSpPr>
        <p:spPr bwMode="auto">
          <a:xfrm>
            <a:off x="8156575" y="3334400"/>
            <a:ext cx="50165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700" i="1">
                <a:solidFill>
                  <a:srgbClr val="A60006"/>
                </a:solidFill>
              </a:rPr>
              <a:t>16-20 qubits</a:t>
            </a:r>
          </a:p>
        </p:txBody>
      </p:sp>
      <p:sp>
        <p:nvSpPr>
          <p:cNvPr id="39" name="Text Box 22"/>
          <p:cNvSpPr txBox="1">
            <a:spLocks/>
          </p:cNvSpPr>
          <p:nvPr/>
        </p:nvSpPr>
        <p:spPr bwMode="auto">
          <a:xfrm>
            <a:off x="7373938" y="4410725"/>
            <a:ext cx="325437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700" i="1">
                <a:solidFill>
                  <a:srgbClr val="A60006"/>
                </a:solidFill>
              </a:rPr>
              <a:t>8 qubits</a:t>
            </a:r>
          </a:p>
        </p:txBody>
      </p:sp>
    </p:spTree>
    <p:extLst>
      <p:ext uri="{BB962C8B-B14F-4D97-AF65-F5344CB8AC3E}">
        <p14:creationId xmlns:p14="http://schemas.microsoft.com/office/powerpoint/2010/main" val="2739787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 descr="Google Shape;165;p21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Conclusion</a:t>
            </a:r>
          </a:p>
        </p:txBody>
      </p:sp>
      <p:sp>
        <p:nvSpPr>
          <p:cNvPr id="33794" name="Text Box 2"/>
          <p:cNvSpPr txBox="1">
            <a:spLocks/>
          </p:cNvSpPr>
          <p:nvPr/>
        </p:nvSpPr>
        <p:spPr bwMode="auto">
          <a:xfrm>
            <a:off x="339725" y="787400"/>
            <a:ext cx="8613775" cy="2511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03200" indent="-13652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3716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Quantum </a:t>
            </a: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Algorithm for Maxima/Minima finding {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O(√</a:t>
            </a: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N) + 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O(k.log</a:t>
            </a:r>
            <a:r>
              <a:rPr lang="en-US" altLang="en-US" sz="1200" baseline="-60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2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(N</a:t>
            </a: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) for state preparation} + {classical processing}</a:t>
            </a:r>
            <a:r>
              <a:rPr lang="en-US" altLang="en-US" sz="1000" dirty="0"/>
              <a:t>.                                                 </a:t>
            </a:r>
          </a:p>
          <a:p>
            <a:pPr>
              <a:buClr>
                <a:srgbClr val="000000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Only Maxima subroutine implemented. Uses one-to-one digitized 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mapping with amplitude of quantum states.</a:t>
            </a:r>
          </a:p>
          <a:p>
            <a:pPr>
              <a:buClr>
                <a:srgbClr val="000000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In our case, the parameter space, (1/r0, φ) is constructed classically. So, there is an improvement only in terms of speed of search operation.</a:t>
            </a:r>
            <a:endParaRPr lang="en-US" altLang="en-US" sz="12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buClr>
                <a:srgbClr val="000000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Returns a 2D array each row containing corresponding hits of the identified tracks.</a:t>
            </a:r>
          </a:p>
          <a:p>
            <a:pPr>
              <a:buClr>
                <a:srgbClr val="000000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Correctness - 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Initial analysis </a:t>
            </a: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of failure 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rate.</a:t>
            </a:r>
          </a:p>
          <a:p>
            <a:endParaRPr lang="en-US" altLang="en-US" sz="1200" dirty="0" smtClean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endParaRPr lang="en-US" altLang="en-US" sz="1200" dirty="0" smtClean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r>
              <a:rPr lang="en-US" altLang="en-US" sz="1200" b="1" dirty="0" smtClean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Next Steps:</a:t>
            </a:r>
          </a:p>
          <a:p>
            <a:pPr>
              <a:lnSpc>
                <a:spcPct val="120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Classical </a:t>
            </a: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Accumulator space construction does not render speed up in terms of memory complexity.</a:t>
            </a:r>
            <a:b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        — Start from scratch, create superposition hits and of </a:t>
            </a:r>
            <a:r>
              <a:rPr lang="en-US" altLang="en-US" sz="1200" i="1" dirty="0">
                <a:latin typeface="Times Roman" charset="0"/>
                <a:sym typeface="Times Roman" charset="0"/>
              </a:rPr>
              <a:t>(1/r</a:t>
            </a:r>
            <a:r>
              <a:rPr lang="en-US" altLang="en-US" sz="1100" i="1" baseline="-25000" dirty="0">
                <a:latin typeface="Times Roman" charset="0"/>
                <a:sym typeface="Times Roman" charset="0"/>
              </a:rPr>
              <a:t>0 </a:t>
            </a:r>
            <a:r>
              <a:rPr lang="en-US" altLang="en-US" sz="1200" i="1" dirty="0">
                <a:latin typeface="Times Roman" charset="0"/>
                <a:sym typeface="Times Roman" charset="0"/>
              </a:rPr>
              <a:t>, θ) </a:t>
            </a: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space </a:t>
            </a:r>
            <a:r>
              <a:rPr lang="en-US" altLang="en-US" sz="1000" baseline="32000" dirty="0">
                <a:latin typeface="Trebuchet MS" panose="020B0603020202020204" pitchFamily="34" charset="0"/>
                <a:sym typeface="Trebuchet MS" panose="020B0603020202020204" pitchFamily="34" charset="0"/>
              </a:rPr>
              <a:t>[V13 for n-dim]</a:t>
            </a: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.</a:t>
            </a:r>
            <a:b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        — Construct accumulator space superposition in 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parts, that can </a:t>
            </a: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be based on detector geometry.</a:t>
            </a:r>
          </a:p>
          <a:p>
            <a:endParaRPr lang="en-US" altLang="en-US" sz="12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3826" name="Text Box 34" descr="Google Shape;173;p21"/>
          <p:cNvSpPr txBox="1">
            <a:spLocks/>
          </p:cNvSpPr>
          <p:nvPr/>
        </p:nvSpPr>
        <p:spPr bwMode="auto">
          <a:xfrm>
            <a:off x="5649913" y="4570413"/>
            <a:ext cx="3522662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pPr algn="r"/>
            <a:r>
              <a:rPr lang="en-US" altLang="en-US" sz="800"/>
              <a:t>[CQGW19] An Optimized Quantum Maximum or Minimum Searching</a:t>
            </a:r>
            <a:br>
              <a:rPr lang="en-US" altLang="en-US" sz="800"/>
            </a:br>
            <a:r>
              <a:rPr lang="en-US" altLang="en-US" sz="800"/>
              <a:t> Algorithm and its Circuits. https://arxiv.org/abs/1908.07943</a:t>
            </a:r>
          </a:p>
        </p:txBody>
      </p:sp>
      <p:sp>
        <p:nvSpPr>
          <p:cNvPr id="33827" name="Text Box 35"/>
          <p:cNvSpPr txBox="1">
            <a:spLocks/>
          </p:cNvSpPr>
          <p:nvPr/>
        </p:nvSpPr>
        <p:spPr bwMode="auto">
          <a:xfrm>
            <a:off x="5576888" y="4916488"/>
            <a:ext cx="3522662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/>
            <a:r>
              <a:rPr lang="en-US" altLang="en-US" sz="800"/>
              <a:t>[V13] K. M. Varadarajan, Quantum Hough Transform, GraphiCon’2013 (2013)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 descr="Google Shape;281;p34"/>
          <p:cNvSpPr>
            <a:spLocks noChangeArrowheads="1"/>
          </p:cNvSpPr>
          <p:nvPr>
            <p:ph type="title"/>
          </p:nvPr>
        </p:nvSpPr>
        <p:spPr>
          <a:xfrm>
            <a:off x="4076700" y="2155825"/>
            <a:ext cx="989013" cy="830263"/>
          </a:xfrm>
        </p:spPr>
        <p:txBody>
          <a:bodyPr/>
          <a:lstStyle/>
          <a:p>
            <a:pPr defTabSz="868363"/>
            <a:r>
              <a:rPr lang="en-US" altLang="en-US" sz="3900">
                <a:latin typeface="Snell Roundhand" charset="0"/>
                <a:ea typeface="Snell Roundhand" charset="0"/>
                <a:cs typeface="Snell Roundhand" charset="0"/>
                <a:sym typeface="Snell Roundhand" charset="0"/>
              </a:rPr>
              <a:t>fin.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 descr="Google Shape;119;p17"/>
          <p:cNvSpPr txBox="1">
            <a:spLocks/>
          </p:cNvSpPr>
          <p:nvPr/>
        </p:nvSpPr>
        <p:spPr bwMode="auto">
          <a:xfrm>
            <a:off x="252413" y="185738"/>
            <a:ext cx="852011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>
            <a:lvl1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Trebuchet MS" panose="020B0603020202020204" pitchFamily="34" charset="0"/>
                <a:sym typeface="Trebuchet MS" panose="020B0603020202020204" pitchFamily="34" charset="0"/>
              </a:rPr>
              <a:t>Extras: Quantum Maxima Finding using GL Algorithm</a:t>
            </a:r>
          </a:p>
        </p:txBody>
      </p:sp>
      <p:pic>
        <p:nvPicPr>
          <p:cNvPr id="35842" name="Picture 2" descr="Screen Shot 2020-08-05 at 8.06.3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763" y="1489075"/>
            <a:ext cx="2778125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3" name="Picture 3" descr="Screen Shot 2020-08-05 at 8.06.5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13" y="2193925"/>
            <a:ext cx="42672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4" name="Picture 4" descr="Screen Shot 2020-08-05 at 8.07.13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2954338"/>
            <a:ext cx="51435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5" name="Picture 5" descr="Screen Shot 2020-08-05 at 8.08.08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3770313"/>
            <a:ext cx="6869112" cy="534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6" name="Picture 6" descr="Screen Shot 2020-08-05 at 8.08.16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4408488"/>
            <a:ext cx="6869112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7" name="Text Box 7"/>
          <p:cNvSpPr txBox="1">
            <a:spLocks/>
          </p:cNvSpPr>
          <p:nvPr/>
        </p:nvSpPr>
        <p:spPr bwMode="auto">
          <a:xfrm>
            <a:off x="354013" y="730250"/>
            <a:ext cx="699293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2286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00000"/>
              <a:buFontTx/>
              <a:buChar char="•"/>
            </a:pPr>
            <a:r>
              <a:rPr lang="en-US" altLang="en-US" sz="160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GL subroutine: </a:t>
            </a:r>
            <a:r>
              <a:rPr lang="en-US" altLang="en-US" sz="1600">
                <a:solidFill>
                  <a:srgbClr val="274482"/>
                </a:solidFill>
                <a:latin typeface="Times Roman" charset="0"/>
                <a:sym typeface="Times Roman" charset="0"/>
              </a:rPr>
              <a:t>GL = -WI</a:t>
            </a:r>
            <a:r>
              <a:rPr lang="en-US" altLang="en-US" sz="1600" baseline="-6000">
                <a:solidFill>
                  <a:srgbClr val="274482"/>
                </a:solidFill>
                <a:latin typeface="Times Roman" charset="0"/>
                <a:sym typeface="Times Roman" charset="0"/>
              </a:rPr>
              <a:t>0</a:t>
            </a:r>
            <a:r>
              <a:rPr lang="en-US" altLang="en-US" sz="1600">
                <a:solidFill>
                  <a:srgbClr val="274482"/>
                </a:solidFill>
                <a:latin typeface="Times Roman" charset="0"/>
                <a:sym typeface="Times Roman" charset="0"/>
              </a:rPr>
              <a:t>W</a:t>
            </a:r>
            <a:r>
              <a:rPr lang="en-US" altLang="en-US" sz="1600" baseline="32000">
                <a:solidFill>
                  <a:srgbClr val="274482"/>
                </a:solidFill>
                <a:latin typeface="Times Roman" charset="0"/>
                <a:sym typeface="Times Roman" charset="0"/>
              </a:rPr>
              <a:t>-1</a:t>
            </a:r>
            <a:r>
              <a:rPr lang="en-US" altLang="en-US" sz="1600">
                <a:solidFill>
                  <a:srgbClr val="274482"/>
                </a:solidFill>
                <a:latin typeface="Times Roman" charset="0"/>
                <a:sym typeface="Times Roman" charset="0"/>
              </a:rPr>
              <a:t>O  :</a:t>
            </a:r>
            <a:r>
              <a:rPr lang="en-US" altLang="en-US" sz="160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</a:t>
            </a:r>
            <a:r>
              <a:rPr lang="en-US" altLang="en-US" sz="1600" i="1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where, W, I</a:t>
            </a:r>
            <a:r>
              <a:rPr lang="en-US" altLang="en-US" sz="1600" i="1" baseline="-600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0</a:t>
            </a:r>
            <a:r>
              <a:rPr lang="en-US" altLang="en-US" sz="1600" i="1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and O are unitary operators.</a:t>
            </a:r>
            <a:endParaRPr lang="en-US" altLang="en-US" sz="160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5848" name="Text Box 8"/>
          <p:cNvSpPr txBox="1">
            <a:spLocks/>
          </p:cNvSpPr>
          <p:nvPr/>
        </p:nvSpPr>
        <p:spPr bwMode="auto">
          <a:xfrm>
            <a:off x="295275" y="1255713"/>
            <a:ext cx="389731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i="1"/>
              <a:t>Step 1: apply phase to marked states: O operator</a:t>
            </a:r>
          </a:p>
        </p:txBody>
      </p:sp>
      <p:sp>
        <p:nvSpPr>
          <p:cNvPr id="35849" name="Text Box 9"/>
          <p:cNvSpPr txBox="1">
            <a:spLocks/>
          </p:cNvSpPr>
          <p:nvPr/>
        </p:nvSpPr>
        <p:spPr bwMode="auto">
          <a:xfrm>
            <a:off x="295275" y="1960563"/>
            <a:ext cx="19097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i="1"/>
              <a:t>Step 2: </a:t>
            </a:r>
            <a:r>
              <a:rPr lang="en-US" altLang="en-US" i="1">
                <a:latin typeface="Times Roman" charset="0"/>
                <a:sym typeface="Times Roman" charset="0"/>
              </a:rPr>
              <a:t>-WI</a:t>
            </a:r>
            <a:r>
              <a:rPr lang="en-US" altLang="en-US" i="1" baseline="-6000">
                <a:latin typeface="Times Roman" charset="0"/>
                <a:sym typeface="Times Roman" charset="0"/>
              </a:rPr>
              <a:t>0</a:t>
            </a:r>
            <a:r>
              <a:rPr lang="en-US" altLang="en-US" i="1">
                <a:latin typeface="Times Roman" charset="0"/>
                <a:sym typeface="Times Roman" charset="0"/>
              </a:rPr>
              <a:t>W</a:t>
            </a:r>
            <a:r>
              <a:rPr lang="en-US" altLang="en-US" i="1" baseline="32000">
                <a:latin typeface="Times Roman" charset="0"/>
                <a:sym typeface="Times Roman" charset="0"/>
              </a:rPr>
              <a:t>-1</a:t>
            </a:r>
            <a:r>
              <a:rPr lang="en-US" altLang="en-US" i="1"/>
              <a:t> operator</a:t>
            </a:r>
          </a:p>
        </p:txBody>
      </p:sp>
      <p:sp>
        <p:nvSpPr>
          <p:cNvPr id="35850" name="Text Box 10"/>
          <p:cNvSpPr txBox="1">
            <a:spLocks/>
          </p:cNvSpPr>
          <p:nvPr/>
        </p:nvSpPr>
        <p:spPr bwMode="auto">
          <a:xfrm>
            <a:off x="295275" y="2668588"/>
            <a:ext cx="4502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i="1"/>
              <a:t>Step x: </a:t>
            </a:r>
            <a:r>
              <a:rPr lang="en-US" altLang="en-US" i="1">
                <a:latin typeface="Times Roman" charset="0"/>
                <a:sym typeface="Times Roman" charset="0"/>
              </a:rPr>
              <a:t>GL </a:t>
            </a:r>
            <a:r>
              <a:rPr lang="en-US" altLang="en-US" i="1"/>
              <a:t>operator overall, can be expressed as follows:</a:t>
            </a:r>
          </a:p>
        </p:txBody>
      </p:sp>
      <p:sp>
        <p:nvSpPr>
          <p:cNvPr id="35851" name="Text Box 11"/>
          <p:cNvSpPr txBox="1">
            <a:spLocks/>
          </p:cNvSpPr>
          <p:nvPr/>
        </p:nvSpPr>
        <p:spPr bwMode="auto">
          <a:xfrm>
            <a:off x="295275" y="3413125"/>
            <a:ext cx="5942013" cy="19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i="1"/>
              <a:t>Good and Bad states i.e. Marked and Unmarked states are represented as:</a:t>
            </a:r>
          </a:p>
        </p:txBody>
      </p:sp>
      <p:pic>
        <p:nvPicPr>
          <p:cNvPr id="35852" name="Picture 12" descr="Screen Shot 2020-08-05 at 8.19.09 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2155825"/>
            <a:ext cx="1477963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53" name="Picture 13" descr="Screen Shot 2020-08-05 at 8.19.16 AM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3"/>
          <a:stretch>
            <a:fillRect/>
          </a:stretch>
        </p:blipFill>
        <p:spPr bwMode="auto">
          <a:xfrm>
            <a:off x="7781925" y="1566863"/>
            <a:ext cx="13620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54" name="Picture 14" descr="Screen Shot 2020-08-05 at 8.19.30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1165225"/>
            <a:ext cx="792163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Screen Shot 2020-08-05 at 9.16.18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823913"/>
            <a:ext cx="2517775" cy="18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0" name="Picture 2" descr="Screen Shot 2020-08-05 at 11.58.00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1844675"/>
            <a:ext cx="299402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651" name="Picture 3" descr="Screen Shot 2020-08-04 at 2.33.4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2259013"/>
            <a:ext cx="2994025" cy="87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2" name="Rectangle 4" descr="Google Shape;119;p17"/>
          <p:cNvSpPr>
            <a:spLocks noChangeArrowheads="1"/>
          </p:cNvSpPr>
          <p:nvPr>
            <p:ph type="title"/>
          </p:nvPr>
        </p:nvSpPr>
        <p:spPr>
          <a:xfrm>
            <a:off x="120650" y="30163"/>
            <a:ext cx="8520113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Maxima Finding</a:t>
            </a:r>
          </a:p>
        </p:txBody>
      </p:sp>
      <p:sp>
        <p:nvSpPr>
          <p:cNvPr id="27653" name="Text Box 5"/>
          <p:cNvSpPr txBox="1">
            <a:spLocks/>
          </p:cNvSpPr>
          <p:nvPr/>
        </p:nvSpPr>
        <p:spPr bwMode="auto">
          <a:xfrm>
            <a:off x="207963" y="514350"/>
            <a:ext cx="55975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Results:</a:t>
            </a:r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 Local Maxima Detection using Grover-Long Algorithm</a:t>
            </a:r>
          </a:p>
        </p:txBody>
      </p:sp>
      <p:sp>
        <p:nvSpPr>
          <p:cNvPr id="27654" name="Text Box 6"/>
          <p:cNvSpPr txBox="1">
            <a:spLocks/>
          </p:cNvSpPr>
          <p:nvPr/>
        </p:nvSpPr>
        <p:spPr bwMode="auto">
          <a:xfrm>
            <a:off x="3765550" y="3970338"/>
            <a:ext cx="2106613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8-qubit simulation</a:t>
            </a:r>
          </a:p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#bins up to 2</a:t>
            </a:r>
            <a:r>
              <a:rPr lang="en-US" altLang="en-US" sz="1200" i="1" baseline="32000">
                <a:latin typeface="Times Roman" charset="0"/>
                <a:sym typeface="Times Roman" charset="0"/>
              </a:rPr>
              <a:t>8</a:t>
            </a:r>
            <a:r>
              <a:rPr lang="en-US" altLang="en-US" sz="1200" i="1">
                <a:latin typeface="Times Roman" charset="0"/>
                <a:sym typeface="Times Roman" charset="0"/>
              </a:rPr>
              <a:t> = 256, time = 58.6s</a:t>
            </a: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2506663" y="2719388"/>
            <a:ext cx="519112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56" name="Text Box 8"/>
          <p:cNvSpPr txBox="1">
            <a:spLocks/>
          </p:cNvSpPr>
          <p:nvPr/>
        </p:nvSpPr>
        <p:spPr bwMode="auto">
          <a:xfrm>
            <a:off x="104775" y="2630488"/>
            <a:ext cx="2017713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Accumulator Space for 10 tracks</a:t>
            </a:r>
          </a:p>
        </p:txBody>
      </p:sp>
      <p:sp>
        <p:nvSpPr>
          <p:cNvPr id="27657" name="Text Box 9"/>
          <p:cNvSpPr txBox="1">
            <a:spLocks/>
          </p:cNvSpPr>
          <p:nvPr/>
        </p:nvSpPr>
        <p:spPr bwMode="auto">
          <a:xfrm>
            <a:off x="2317750" y="2524125"/>
            <a:ext cx="8985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1200" i="1">
                <a:latin typeface="Times Roman" charset="0"/>
                <a:sym typeface="Times Roman" charset="0"/>
              </a:rPr>
              <a:t>Quantum </a:t>
            </a:r>
          </a:p>
          <a:p>
            <a:pPr algn="ctr">
              <a:lnSpc>
                <a:spcPct val="120000"/>
              </a:lnSpc>
            </a:pPr>
            <a:r>
              <a:rPr lang="en-US" altLang="en-US" sz="1200" i="1">
                <a:latin typeface="Times Roman" charset="0"/>
                <a:sym typeface="Times Roman" charset="0"/>
              </a:rPr>
              <a:t>Superposition</a:t>
            </a:r>
          </a:p>
        </p:txBody>
      </p:sp>
      <p:sp>
        <p:nvSpPr>
          <p:cNvPr id="27658" name="Text Box 10"/>
          <p:cNvSpPr txBox="1">
            <a:spLocks/>
          </p:cNvSpPr>
          <p:nvPr/>
        </p:nvSpPr>
        <p:spPr bwMode="auto">
          <a:xfrm>
            <a:off x="5408613" y="3829050"/>
            <a:ext cx="530225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900" i="1">
                <a:latin typeface="Times Roman" charset="0"/>
                <a:sym typeface="Times Roman" charset="0"/>
              </a:rPr>
              <a:t>vote counts</a:t>
            </a:r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6073775" y="2719388"/>
            <a:ext cx="288925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60" name="Text Box 12"/>
          <p:cNvSpPr txBox="1">
            <a:spLocks/>
          </p:cNvSpPr>
          <p:nvPr/>
        </p:nvSpPr>
        <p:spPr bwMode="auto">
          <a:xfrm>
            <a:off x="6583363" y="3511550"/>
            <a:ext cx="23542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i="1"/>
              <a:t>N iterations = N maxima</a:t>
            </a:r>
            <a:br>
              <a:rPr lang="en-US" altLang="en-US" i="1"/>
            </a:br>
            <a:r>
              <a:rPr lang="en-US" altLang="en-US" i="1"/>
              <a:t>where, N is provided as input.</a:t>
            </a:r>
          </a:p>
        </p:txBody>
      </p:sp>
      <p:sp>
        <p:nvSpPr>
          <p:cNvPr id="27661" name="Text Box 13"/>
          <p:cNvSpPr txBox="1">
            <a:spLocks/>
          </p:cNvSpPr>
          <p:nvPr/>
        </p:nvSpPr>
        <p:spPr bwMode="auto">
          <a:xfrm>
            <a:off x="7086600" y="3128963"/>
            <a:ext cx="1177925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10 maxima values^</a:t>
            </a:r>
          </a:p>
        </p:txBody>
      </p:sp>
      <p:sp>
        <p:nvSpPr>
          <p:cNvPr id="27662" name="Text Box 14"/>
          <p:cNvSpPr txBox="1">
            <a:spLocks/>
          </p:cNvSpPr>
          <p:nvPr/>
        </p:nvSpPr>
        <p:spPr bwMode="auto">
          <a:xfrm>
            <a:off x="3962400" y="1522413"/>
            <a:ext cx="1712913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en-US" sz="1100" i="1"/>
              <a:t>Probability of detecting </a:t>
            </a:r>
            <a:br>
              <a:rPr lang="en-US" altLang="en-US" sz="1100" i="1"/>
            </a:br>
            <a:r>
              <a:rPr lang="en-US" altLang="en-US" sz="1100" i="1"/>
              <a:t>all non-zero marked states*</a:t>
            </a:r>
          </a:p>
        </p:txBody>
      </p:sp>
      <p:sp>
        <p:nvSpPr>
          <p:cNvPr id="27663" name="Text Box 15" descr="Google Shape;173;p21"/>
          <p:cNvSpPr txBox="1">
            <a:spLocks/>
          </p:cNvSpPr>
          <p:nvPr/>
        </p:nvSpPr>
        <p:spPr bwMode="auto">
          <a:xfrm>
            <a:off x="7416800" y="4813300"/>
            <a:ext cx="178117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r>
              <a:rPr lang="en-US" altLang="en-US" sz="900"/>
              <a:t>^ detected through classical HT</a:t>
            </a:r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3743325" y="3887788"/>
            <a:ext cx="287338" cy="0"/>
          </a:xfrm>
          <a:prstGeom prst="line">
            <a:avLst/>
          </a:prstGeom>
          <a:noFill/>
          <a:ln w="25400" cap="flat" cmpd="sng">
            <a:solidFill>
              <a:srgbClr val="C00009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65" name="Line 17"/>
          <p:cNvSpPr>
            <a:spLocks noChangeShapeType="1"/>
          </p:cNvSpPr>
          <p:nvPr/>
        </p:nvSpPr>
        <p:spPr bwMode="auto">
          <a:xfrm>
            <a:off x="4241800" y="3887788"/>
            <a:ext cx="92075" cy="0"/>
          </a:xfrm>
          <a:prstGeom prst="line">
            <a:avLst/>
          </a:prstGeom>
          <a:noFill/>
          <a:ln w="25400" cap="flat" cmpd="sng">
            <a:solidFill>
              <a:srgbClr val="C00009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>
            <a:off x="4673600" y="3887788"/>
            <a:ext cx="92075" cy="0"/>
          </a:xfrm>
          <a:prstGeom prst="line">
            <a:avLst/>
          </a:prstGeom>
          <a:noFill/>
          <a:ln w="25400" cap="flat" cmpd="sng">
            <a:solidFill>
              <a:srgbClr val="C00009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>
            <a:off x="4503738" y="3887788"/>
            <a:ext cx="92075" cy="0"/>
          </a:xfrm>
          <a:prstGeom prst="line">
            <a:avLst/>
          </a:prstGeom>
          <a:noFill/>
          <a:ln w="25400" cap="flat" cmpd="sng">
            <a:solidFill>
              <a:srgbClr val="C00009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>
            <a:off x="4333875" y="3887788"/>
            <a:ext cx="92075" cy="0"/>
          </a:xfrm>
          <a:prstGeom prst="line">
            <a:avLst/>
          </a:prstGeom>
          <a:noFill/>
          <a:ln w="25400" cap="flat" cmpd="sng">
            <a:solidFill>
              <a:srgbClr val="C00009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>
            <a:off x="4160838" y="3887788"/>
            <a:ext cx="92075" cy="0"/>
          </a:xfrm>
          <a:prstGeom prst="line">
            <a:avLst/>
          </a:prstGeom>
          <a:noFill/>
          <a:ln w="25400" cap="flat" cmpd="sng">
            <a:solidFill>
              <a:srgbClr val="C00009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4087813" y="3887788"/>
            <a:ext cx="92075" cy="0"/>
          </a:xfrm>
          <a:prstGeom prst="line">
            <a:avLst/>
          </a:prstGeom>
          <a:noFill/>
          <a:ln w="25400" cap="flat" cmpd="sng">
            <a:solidFill>
              <a:srgbClr val="C00009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>
            <a:off x="4010025" y="3887788"/>
            <a:ext cx="92075" cy="0"/>
          </a:xfrm>
          <a:prstGeom prst="line">
            <a:avLst/>
          </a:prstGeom>
          <a:noFill/>
          <a:ln w="25400" cap="flat" cmpd="sng">
            <a:solidFill>
              <a:srgbClr val="C00009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27672" name="Text Box 24"/>
          <p:cNvSpPr txBox="1">
            <a:spLocks/>
          </p:cNvSpPr>
          <p:nvPr/>
        </p:nvSpPr>
        <p:spPr bwMode="auto">
          <a:xfrm>
            <a:off x="3236913" y="4432300"/>
            <a:ext cx="3165475" cy="14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100" i="1"/>
              <a:t>* Updates Iteratively upon each maxima extraction.</a:t>
            </a:r>
          </a:p>
        </p:txBody>
      </p:sp>
      <p:sp>
        <p:nvSpPr>
          <p:cNvPr id="27673" name="Text Box 25"/>
          <p:cNvSpPr txBox="1">
            <a:spLocks/>
          </p:cNvSpPr>
          <p:nvPr/>
        </p:nvSpPr>
        <p:spPr bwMode="auto">
          <a:xfrm>
            <a:off x="212725" y="4838700"/>
            <a:ext cx="207010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Accumulator Matrix for 10 tracks</a:t>
            </a:r>
          </a:p>
        </p:txBody>
      </p:sp>
      <p:pic>
        <p:nvPicPr>
          <p:cNvPr id="27674" name="Picture 26" descr="Screen Shot 2020-08-05 at 11.00.25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967038"/>
            <a:ext cx="1862137" cy="18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 descr="Google Shape;119;p17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Maxima Finding</a:t>
            </a:r>
          </a:p>
        </p:txBody>
      </p:sp>
      <p:sp>
        <p:nvSpPr>
          <p:cNvPr id="31746" name="Text Box 2"/>
          <p:cNvSpPr txBox="1">
            <a:spLocks/>
          </p:cNvSpPr>
          <p:nvPr/>
        </p:nvSpPr>
        <p:spPr bwMode="auto">
          <a:xfrm>
            <a:off x="339725" y="668338"/>
            <a:ext cx="55975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Results:</a:t>
            </a:r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 Local Maxima Detection using Grover-Long Algorithm</a:t>
            </a:r>
          </a:p>
        </p:txBody>
      </p:sp>
      <p:pic>
        <p:nvPicPr>
          <p:cNvPr id="31747" name="Picture 3" descr="Screen Shot 2020-08-04 at 10.28.09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2555875"/>
            <a:ext cx="2716213" cy="181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8" name="Text Box 4"/>
          <p:cNvSpPr txBox="1">
            <a:spLocks/>
          </p:cNvSpPr>
          <p:nvPr/>
        </p:nvSpPr>
        <p:spPr bwMode="auto">
          <a:xfrm>
            <a:off x="358775" y="1214438"/>
            <a:ext cx="7915275" cy="96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27013" indent="-227013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58800" indent="-177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00000"/>
              <a:buFontTx/>
              <a:buChar char="•"/>
            </a:pPr>
            <a:r>
              <a:rPr lang="en-US" altLang="en-US" sz="160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Failure Rate as number of Marked States:</a:t>
            </a:r>
          </a:p>
          <a:p>
            <a:pPr lvl="1">
              <a:buSzPct val="30000"/>
              <a:buFontTx/>
              <a:buBlip>
                <a:blip r:embed="rId4"/>
              </a:buBlip>
            </a:pPr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Number of Grover-Long iterations  can be fixed with iterator </a:t>
            </a:r>
            <a:r>
              <a:rPr lang="en-US" altLang="en-US" sz="1600" i="1">
                <a:latin typeface="Trebuchet MS" panose="020B0603020202020204" pitchFamily="34" charset="0"/>
                <a:sym typeface="Trebuchet MS" panose="020B0603020202020204" pitchFamily="34" charset="0"/>
              </a:rPr>
              <a:t>c</a:t>
            </a:r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.</a:t>
            </a:r>
          </a:p>
          <a:p>
            <a:pPr lvl="1">
              <a:buSzPct val="30000"/>
              <a:buFontTx/>
              <a:buBlip>
                <a:blip r:embed="rId4"/>
              </a:buBlip>
            </a:pPr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Scalable: GL failure rate is less than 10%.</a:t>
            </a:r>
          </a:p>
          <a:p>
            <a:pPr lvl="1">
              <a:buSzPct val="30000"/>
              <a:buFontTx/>
              <a:buBlip>
                <a:blip r:embed="rId4"/>
              </a:buBlip>
            </a:pPr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Can be improved with even higher number of marked states.</a:t>
            </a:r>
          </a:p>
        </p:txBody>
      </p:sp>
      <p:sp>
        <p:nvSpPr>
          <p:cNvPr id="31749" name="Text Box 5"/>
          <p:cNvSpPr txBox="1">
            <a:spLocks/>
          </p:cNvSpPr>
          <p:nvPr/>
        </p:nvSpPr>
        <p:spPr bwMode="auto">
          <a:xfrm>
            <a:off x="639763" y="4386263"/>
            <a:ext cx="1846262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8-qubit simulation: </a:t>
            </a:r>
          </a:p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number of marked states = 25</a:t>
            </a:r>
          </a:p>
        </p:txBody>
      </p:sp>
      <p:sp>
        <p:nvSpPr>
          <p:cNvPr id="31750" name="Rectangle 6"/>
          <p:cNvSpPr>
            <a:spLocks/>
          </p:cNvSpPr>
          <p:nvPr/>
        </p:nvSpPr>
        <p:spPr bwMode="auto">
          <a:xfrm>
            <a:off x="5238750" y="2489200"/>
            <a:ext cx="85725" cy="1728788"/>
          </a:xfrm>
          <a:prstGeom prst="rect">
            <a:avLst/>
          </a:prstGeom>
          <a:noFill/>
          <a:ln w="12700" cap="flat" cmpd="sng">
            <a:solidFill>
              <a:srgbClr val="AF437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2809875" y="3328988"/>
            <a:ext cx="411163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pic>
        <p:nvPicPr>
          <p:cNvPr id="31752" name="Picture 8" descr="Screen Shot 2020-08-05 at 8.07.37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4408488"/>
            <a:ext cx="1746250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3" name="Text Box 9"/>
          <p:cNvSpPr txBox="1">
            <a:spLocks/>
          </p:cNvSpPr>
          <p:nvPr/>
        </p:nvSpPr>
        <p:spPr bwMode="auto">
          <a:xfrm>
            <a:off x="3138488" y="4475163"/>
            <a:ext cx="1547812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Theoretical Error Rate =</a:t>
            </a:r>
          </a:p>
        </p:txBody>
      </p:sp>
      <p:sp>
        <p:nvSpPr>
          <p:cNvPr id="31754" name="Text Box 10"/>
          <p:cNvSpPr txBox="1">
            <a:spLocks/>
          </p:cNvSpPr>
          <p:nvPr/>
        </p:nvSpPr>
        <p:spPr bwMode="auto">
          <a:xfrm>
            <a:off x="10228263" y="4316413"/>
            <a:ext cx="16525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latin typeface="Times Roman" charset="0"/>
                <a:sym typeface="Times Roman" charset="0"/>
              </a:rPr>
              <a:t>Minimum Sample Size</a:t>
            </a:r>
          </a:p>
        </p:txBody>
      </p:sp>
      <p:sp>
        <p:nvSpPr>
          <p:cNvPr id="31755" name="Text Box 11" descr="Google Shape;173;p21"/>
          <p:cNvSpPr txBox="1">
            <a:spLocks/>
          </p:cNvSpPr>
          <p:nvPr/>
        </p:nvSpPr>
        <p:spPr bwMode="auto">
          <a:xfrm>
            <a:off x="6667500" y="4694238"/>
            <a:ext cx="25320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pPr algn="r"/>
            <a:r>
              <a:rPr lang="en-US" altLang="en-US" sz="600"/>
              <a:t>[CQGW19] An Optimized Quantum Maximum or Minimum Searching </a:t>
            </a:r>
            <a:br>
              <a:rPr lang="en-US" altLang="en-US" sz="600"/>
            </a:br>
            <a:r>
              <a:rPr lang="en-US" altLang="en-US" sz="600"/>
              <a:t>Algorithm and its Circuits. https://arxiv.org/abs/1908.07943</a:t>
            </a:r>
          </a:p>
        </p:txBody>
      </p:sp>
      <p:pic>
        <p:nvPicPr>
          <p:cNvPr id="31756" name="Picture 12" descr="Screen Shot 2020-08-05 at 11.58.00 A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2482850"/>
            <a:ext cx="2787650" cy="188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57" name="Picture 13" descr="Screen Shot 2020-08-05 at 8.09.36 A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38" y="2217738"/>
            <a:ext cx="2293937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58" name="Text Box 14"/>
          <p:cNvSpPr txBox="1">
            <a:spLocks/>
          </p:cNvSpPr>
          <p:nvPr/>
        </p:nvSpPr>
        <p:spPr bwMode="auto">
          <a:xfrm rot="16200000">
            <a:off x="6012656" y="3399632"/>
            <a:ext cx="874713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900">
                <a:latin typeface="Trebuchet MS" panose="020B0603020202020204" pitchFamily="34" charset="0"/>
                <a:sym typeface="Trebuchet MS" panose="020B0603020202020204" pitchFamily="34" charset="0"/>
              </a:rPr>
              <a:t>Acceptable Error</a:t>
            </a:r>
          </a:p>
        </p:txBody>
      </p:sp>
      <p:sp>
        <p:nvSpPr>
          <p:cNvPr id="31759" name="Text Box 15"/>
          <p:cNvSpPr txBox="1">
            <a:spLocks/>
          </p:cNvSpPr>
          <p:nvPr/>
        </p:nvSpPr>
        <p:spPr bwMode="auto">
          <a:xfrm>
            <a:off x="7261225" y="2052638"/>
            <a:ext cx="893763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900">
                <a:latin typeface="Trebuchet MS" panose="020B0603020202020204" pitchFamily="34" charset="0"/>
                <a:sym typeface="Trebuchet MS" panose="020B0603020202020204" pitchFamily="34" charset="0"/>
              </a:rPr>
              <a:t>Confidence Level</a:t>
            </a:r>
          </a:p>
        </p:txBody>
      </p:sp>
      <p:sp>
        <p:nvSpPr>
          <p:cNvPr id="31760" name="Rectangle 16"/>
          <p:cNvSpPr>
            <a:spLocks/>
          </p:cNvSpPr>
          <p:nvPr/>
        </p:nvSpPr>
        <p:spPr bwMode="auto">
          <a:xfrm>
            <a:off x="7035800" y="3856038"/>
            <a:ext cx="868363" cy="322262"/>
          </a:xfrm>
          <a:prstGeom prst="rect">
            <a:avLst/>
          </a:prstGeom>
          <a:noFill/>
          <a:ln w="25400" cap="flat" cmpd="sng">
            <a:solidFill>
              <a:srgbClr val="A600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31761" name="Text Box 17"/>
          <p:cNvSpPr txBox="1">
            <a:spLocks/>
          </p:cNvSpPr>
          <p:nvPr/>
        </p:nvSpPr>
        <p:spPr bwMode="auto">
          <a:xfrm>
            <a:off x="7083425" y="3875088"/>
            <a:ext cx="5207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700" i="1">
                <a:solidFill>
                  <a:srgbClr val="A60006"/>
                </a:solidFill>
              </a:rPr>
              <a:t>Current QHT</a:t>
            </a:r>
          </a:p>
        </p:txBody>
      </p:sp>
      <p:sp>
        <p:nvSpPr>
          <p:cNvPr id="31762" name="Rectangle 18"/>
          <p:cNvSpPr>
            <a:spLocks/>
          </p:cNvSpPr>
          <p:nvPr/>
        </p:nvSpPr>
        <p:spPr bwMode="auto">
          <a:xfrm>
            <a:off x="7894638" y="2794000"/>
            <a:ext cx="938212" cy="307975"/>
          </a:xfrm>
          <a:prstGeom prst="rect">
            <a:avLst/>
          </a:prstGeom>
          <a:noFill/>
          <a:ln w="25400" cap="flat" cmpd="sng">
            <a:solidFill>
              <a:srgbClr val="A600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31763" name="Text Box 19"/>
          <p:cNvSpPr txBox="1">
            <a:spLocks/>
          </p:cNvSpPr>
          <p:nvPr/>
        </p:nvSpPr>
        <p:spPr bwMode="auto">
          <a:xfrm>
            <a:off x="7891463" y="2693988"/>
            <a:ext cx="754062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600" i="1">
                <a:solidFill>
                  <a:srgbClr val="A60006"/>
                </a:solidFill>
              </a:rPr>
              <a:t>Classical Recons. Eff.</a:t>
            </a:r>
          </a:p>
        </p:txBody>
      </p:sp>
      <p:sp>
        <p:nvSpPr>
          <p:cNvPr id="31764" name="Text Box 20"/>
          <p:cNvSpPr txBox="1">
            <a:spLocks/>
          </p:cNvSpPr>
          <p:nvPr/>
        </p:nvSpPr>
        <p:spPr bwMode="auto">
          <a:xfrm>
            <a:off x="6956425" y="4449763"/>
            <a:ext cx="17303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 i="1">
                <a:latin typeface="Times Roman" charset="0"/>
                <a:sym typeface="Times Roman" charset="0"/>
              </a:rPr>
              <a:t>Minimum Sample Size</a:t>
            </a:r>
          </a:p>
        </p:txBody>
      </p:sp>
      <p:sp>
        <p:nvSpPr>
          <p:cNvPr id="31765" name="Text Box 21"/>
          <p:cNvSpPr txBox="1">
            <a:spLocks/>
          </p:cNvSpPr>
          <p:nvPr/>
        </p:nvSpPr>
        <p:spPr bwMode="auto">
          <a:xfrm>
            <a:off x="8328025" y="2987675"/>
            <a:ext cx="50165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700" i="1">
                <a:solidFill>
                  <a:srgbClr val="A60006"/>
                </a:solidFill>
              </a:rPr>
              <a:t>16-20 qubits</a:t>
            </a:r>
          </a:p>
        </p:txBody>
      </p:sp>
      <p:sp>
        <p:nvSpPr>
          <p:cNvPr id="31766" name="Text Box 22"/>
          <p:cNvSpPr txBox="1">
            <a:spLocks/>
          </p:cNvSpPr>
          <p:nvPr/>
        </p:nvSpPr>
        <p:spPr bwMode="auto">
          <a:xfrm>
            <a:off x="7545388" y="4064000"/>
            <a:ext cx="325437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700" i="1">
                <a:solidFill>
                  <a:srgbClr val="A60006"/>
                </a:solidFill>
              </a:rPr>
              <a:t>8 qubits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 descr="Google Shape;119;p17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Maxima Finding</a:t>
            </a:r>
          </a:p>
        </p:txBody>
      </p:sp>
      <p:sp>
        <p:nvSpPr>
          <p:cNvPr id="36866" name="Text Box 2"/>
          <p:cNvSpPr txBox="1">
            <a:spLocks/>
          </p:cNvSpPr>
          <p:nvPr/>
        </p:nvSpPr>
        <p:spPr bwMode="auto">
          <a:xfrm>
            <a:off x="339725" y="668338"/>
            <a:ext cx="559752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Results:</a:t>
            </a:r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 Local Maxima Detection using Grover-Long Algorithm</a:t>
            </a:r>
          </a:p>
        </p:txBody>
      </p:sp>
      <p:pic>
        <p:nvPicPr>
          <p:cNvPr id="36867" name="Picture 3" descr="Screen Shot 2020-08-04 at 10.28.09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2200275"/>
            <a:ext cx="2716213" cy="181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68" name="Text Box 4"/>
          <p:cNvSpPr txBox="1">
            <a:spLocks/>
          </p:cNvSpPr>
          <p:nvPr/>
        </p:nvSpPr>
        <p:spPr bwMode="auto">
          <a:xfrm>
            <a:off x="400050" y="1609725"/>
            <a:ext cx="791527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227013" indent="-227013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00000"/>
              <a:buFontTx/>
              <a:buChar char="•"/>
            </a:pPr>
            <a:r>
              <a:rPr lang="en-US" altLang="en-US" sz="160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Failure Rate as number of Marked States = 17</a:t>
            </a:r>
          </a:p>
        </p:txBody>
      </p:sp>
      <p:pic>
        <p:nvPicPr>
          <p:cNvPr id="36869" name="Picture 5" descr="Screen Shot 2020-08-02 at 3.15.24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190750"/>
            <a:ext cx="2530475" cy="174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0" name="Text Box 6"/>
          <p:cNvSpPr txBox="1">
            <a:spLocks/>
          </p:cNvSpPr>
          <p:nvPr/>
        </p:nvSpPr>
        <p:spPr bwMode="auto">
          <a:xfrm>
            <a:off x="1901825" y="4030663"/>
            <a:ext cx="1846263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8-qubit simulation: </a:t>
            </a:r>
          </a:p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number of marked states = 17</a:t>
            </a:r>
          </a:p>
        </p:txBody>
      </p:sp>
      <p:sp>
        <p:nvSpPr>
          <p:cNvPr id="36871" name="Rectangle 7"/>
          <p:cNvSpPr>
            <a:spLocks/>
          </p:cNvSpPr>
          <p:nvPr/>
        </p:nvSpPr>
        <p:spPr bwMode="auto">
          <a:xfrm>
            <a:off x="6307138" y="2108200"/>
            <a:ext cx="85725" cy="1728788"/>
          </a:xfrm>
          <a:prstGeom prst="rect">
            <a:avLst/>
          </a:prstGeom>
          <a:noFill/>
          <a:ln w="12700" cap="flat" cmpd="sng">
            <a:solidFill>
              <a:srgbClr val="AF437E"/>
            </a:solidFill>
            <a:prstDash val="solid"/>
            <a:miter lim="4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4070350" y="2971800"/>
            <a:ext cx="412750" cy="0"/>
          </a:xfrm>
          <a:prstGeom prst="line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pic>
        <p:nvPicPr>
          <p:cNvPr id="36873" name="Picture 9" descr="Screen Shot 2020-08-05 at 8.07.37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63" y="4052888"/>
            <a:ext cx="1746250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4" name="Text Box 10"/>
          <p:cNvSpPr txBox="1">
            <a:spLocks/>
          </p:cNvSpPr>
          <p:nvPr/>
        </p:nvSpPr>
        <p:spPr bwMode="auto">
          <a:xfrm>
            <a:off x="4398963" y="4119563"/>
            <a:ext cx="1547812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200" i="1">
                <a:latin typeface="Times Roman" charset="0"/>
                <a:sym typeface="Times Roman" charset="0"/>
              </a:rPr>
              <a:t>Theoretical Error Rate =</a:t>
            </a:r>
          </a:p>
        </p:txBody>
      </p:sp>
      <p:sp>
        <p:nvSpPr>
          <p:cNvPr id="36875" name="Text Box 11"/>
          <p:cNvSpPr txBox="1">
            <a:spLocks/>
          </p:cNvSpPr>
          <p:nvPr/>
        </p:nvSpPr>
        <p:spPr bwMode="auto">
          <a:xfrm>
            <a:off x="10228263" y="4316413"/>
            <a:ext cx="165258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latin typeface="Times Roman" charset="0"/>
                <a:sym typeface="Times Roman" charset="0"/>
              </a:rPr>
              <a:t>Minimum Sample Size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 descr="Google Shape;281;p34"/>
          <p:cNvSpPr>
            <a:spLocks noChangeArrowheads="1"/>
          </p:cNvSpPr>
          <p:nvPr>
            <p:ph type="title"/>
          </p:nvPr>
        </p:nvSpPr>
        <p:spPr>
          <a:xfrm>
            <a:off x="187325" y="2374900"/>
            <a:ext cx="8520113" cy="539750"/>
          </a:xfrm>
        </p:spPr>
        <p:txBody>
          <a:bodyPr/>
          <a:lstStyle/>
          <a:p>
            <a:r>
              <a:rPr lang="en-US" altLang="en-US" sz="2300"/>
              <a:t>Extras: Data Fitting</a:t>
            </a:r>
          </a:p>
        </p:txBody>
      </p:sp>
      <p:sp>
        <p:nvSpPr>
          <p:cNvPr id="38914" name="Text Box 2"/>
          <p:cNvSpPr txBox="1">
            <a:spLocks/>
          </p:cNvSpPr>
          <p:nvPr/>
        </p:nvSpPr>
        <p:spPr bwMode="auto">
          <a:xfrm>
            <a:off x="647700" y="2952750"/>
            <a:ext cx="8307388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19050" indent="-190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Trebuchet MS" panose="020B0603020202020204" pitchFamily="34" charset="0"/>
                <a:sym typeface="Trebuchet MS" panose="020B0603020202020204" pitchFamily="34" charset="0"/>
              </a:rPr>
              <a:t>Discrete Fourier transform for Pattern Classification [2014]: </a:t>
            </a:r>
            <a:br>
              <a:rPr lang="en-US" altLang="en-US"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u="sng">
                <a:solidFill>
                  <a:srgbClr val="57BB8A"/>
                </a:solidFill>
                <a:latin typeface="Trebuchet MS" panose="020B0603020202020204" pitchFamily="34" charset="0"/>
                <a:sym typeface="Trebuchet MS" panose="020B0603020202020204" pitchFamily="34" charset="0"/>
                <a:hlinkClick r:id="rId2"/>
              </a:rPr>
              <a:t>http://citeseerx.ist.psu.edu/viewdoc/download?doi=10.1.1.1018.1299&amp;rep=rep1&amp;type=pdf</a:t>
            </a:r>
            <a:endParaRPr lang="en-US" alt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buSzPct val="100000"/>
              <a:buFontTx/>
              <a:buChar char="-"/>
            </a:pPr>
            <a:r>
              <a:rPr lang="en-US" altLang="en-US">
                <a:latin typeface="Trebuchet MS" panose="020B0603020202020204" pitchFamily="34" charset="0"/>
                <a:sym typeface="Trebuchet MS" panose="020B0603020202020204" pitchFamily="34" charset="0"/>
              </a:rPr>
              <a:t>uses classical Fourier Transform to implement nearest-neighbor based classifier.</a:t>
            </a:r>
          </a:p>
          <a:p>
            <a:endParaRPr lang="en-US" alt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r>
              <a:rPr lang="en-US" altLang="en-US">
                <a:latin typeface="Trebuchet MS" panose="020B0603020202020204" pitchFamily="34" charset="0"/>
                <a:sym typeface="Trebuchet MS" panose="020B0603020202020204" pitchFamily="34" charset="0"/>
              </a:rPr>
              <a:t>Quantum Support Vector Machine for classification [2013]:</a:t>
            </a:r>
          </a:p>
          <a:p>
            <a:r>
              <a:rPr lang="en-US" altLang="en-US" sz="1200" u="sng">
                <a:solidFill>
                  <a:srgbClr val="57BB8A"/>
                </a:solidFill>
                <a:latin typeface="Trebuchet MS" panose="020B0603020202020204" pitchFamily="34" charset="0"/>
                <a:sym typeface="Trebuchet MS" panose="020B0603020202020204" pitchFamily="34" charset="0"/>
                <a:hlinkClick r:id="rId3"/>
              </a:rPr>
              <a:t>https://arxiv.org/abs/1307.0471</a:t>
            </a:r>
            <a:endParaRPr lang="en-US" altLang="en-US" sz="1200" u="sng">
              <a:solidFill>
                <a:srgbClr val="0000E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endParaRPr lang="en-US" altLang="en-US" sz="120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r>
              <a:rPr lang="en-US" altLang="en-US" sz="1300">
                <a:latin typeface="Trebuchet MS" panose="020B0603020202020204" pitchFamily="34" charset="0"/>
                <a:sym typeface="Trebuchet MS" panose="020B0603020202020204" pitchFamily="34" charset="0"/>
              </a:rPr>
              <a:t>Quantum Data Fitting [2012]</a:t>
            </a:r>
          </a:p>
          <a:p>
            <a:r>
              <a:rPr lang="en-US" altLang="en-US" sz="1200" u="sng">
                <a:solidFill>
                  <a:srgbClr val="57BB8A"/>
                </a:solidFill>
                <a:latin typeface="Trebuchet MS" panose="020B0603020202020204" pitchFamily="34" charset="0"/>
                <a:sym typeface="Trebuchet MS" panose="020B0603020202020204" pitchFamily="34" charset="0"/>
                <a:hlinkClick r:id="rId4"/>
              </a:rPr>
              <a:t>https://arxiv.org/abs/1204.5242</a:t>
            </a:r>
            <a:r>
              <a:rPr lang="en-US" altLang="en-US" sz="1200" u="sng">
                <a:solidFill>
                  <a:srgbClr val="0000EE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</a:t>
            </a:r>
          </a:p>
        </p:txBody>
      </p:sp>
      <p:sp>
        <p:nvSpPr>
          <p:cNvPr id="38915" name="Text Box 3" descr="Google Shape;281;p34"/>
          <p:cNvSpPr txBox="1">
            <a:spLocks/>
          </p:cNvSpPr>
          <p:nvPr/>
        </p:nvSpPr>
        <p:spPr bwMode="auto">
          <a:xfrm>
            <a:off x="187325" y="484188"/>
            <a:ext cx="8520113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/>
          <a:p>
            <a:r>
              <a:rPr lang="en-US" altLang="en-US" sz="2300">
                <a:latin typeface="Economica" charset="0"/>
                <a:sym typeface="Economica" charset="0"/>
              </a:rPr>
              <a:t>Extras: Quantum Encoding for Accumulator Matrix</a:t>
            </a:r>
          </a:p>
        </p:txBody>
      </p:sp>
      <p:sp>
        <p:nvSpPr>
          <p:cNvPr id="38916" name="Text Box 4"/>
          <p:cNvSpPr txBox="1">
            <a:spLocks/>
          </p:cNvSpPr>
          <p:nvPr/>
        </p:nvSpPr>
        <p:spPr bwMode="auto">
          <a:xfrm>
            <a:off x="647700" y="1006475"/>
            <a:ext cx="830738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/>
              <a:t>- Quantum embeddings for machine learning [2020]</a:t>
            </a:r>
          </a:p>
          <a:p>
            <a:r>
              <a:rPr lang="en-US" altLang="en-US" u="sng">
                <a:solidFill>
                  <a:srgbClr val="57BB8A"/>
                </a:solidFill>
                <a:hlinkClick r:id="rId5"/>
              </a:rPr>
              <a:t>https://arxiv.org/abs/2001.03622</a:t>
            </a:r>
            <a:r>
              <a:rPr lang="en-US" altLang="en-US">
                <a:solidFill>
                  <a:srgbClr val="57BB8A"/>
                </a:solidFill>
              </a:rPr>
              <a:t>, </a:t>
            </a:r>
            <a:r>
              <a:rPr lang="en-US" altLang="en-US" u="sng">
                <a:solidFill>
                  <a:srgbClr val="57BB8A"/>
                </a:solidFill>
                <a:hlinkClick r:id="rId6"/>
              </a:rPr>
              <a:t>https://arxiv.org/abs/1803.07128</a:t>
            </a:r>
            <a:r>
              <a:rPr lang="en-US" altLang="en-US">
                <a:solidFill>
                  <a:srgbClr val="57BB8A"/>
                </a:solidFill>
              </a:rPr>
              <a:t>, </a:t>
            </a:r>
            <a:r>
              <a:rPr lang="en-US" altLang="en-US" u="sng">
                <a:solidFill>
                  <a:srgbClr val="57BB8A"/>
                </a:solidFill>
                <a:hlinkClick r:id="rId7"/>
              </a:rPr>
              <a:t>https://arxiv.org/abs/1804.11326</a:t>
            </a:r>
            <a:endParaRPr lang="en-US" altLang="en-US">
              <a:solidFill>
                <a:srgbClr val="57BB8A"/>
              </a:solidFill>
            </a:endParaRPr>
          </a:p>
          <a:p>
            <a:endParaRPr lang="en-US" altLang="en-US"/>
          </a:p>
          <a:p>
            <a:r>
              <a:rPr lang="en-US" altLang="en-US"/>
              <a:t>-A divide-and-conquer algorithm for quantum state preparation [2020]</a:t>
            </a:r>
          </a:p>
          <a:p>
            <a:r>
              <a:rPr lang="en-US" altLang="en-US" u="sng">
                <a:solidFill>
                  <a:srgbClr val="57BB8A"/>
                </a:solidFill>
                <a:latin typeface="Trebuchet MS" panose="020B0603020202020204" pitchFamily="34" charset="0"/>
                <a:sym typeface="Trebuchet MS" panose="020B0603020202020204" pitchFamily="34" charset="0"/>
                <a:hlinkClick r:id="rId8"/>
              </a:rPr>
              <a:t>https://arxiv.org/abs/2008.01511</a:t>
            </a:r>
            <a:r>
              <a:rPr lang="en-US" altLang="en-US" u="sng">
                <a:solidFill>
                  <a:srgbClr val="0000EE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 descr="Google Shape;245;p32"/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defTabSz="657225"/>
            <a:r>
              <a:rPr lang="en-US" altLang="en-US" sz="21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Modern Quantum Algorithmic Landscape</a:t>
            </a:r>
            <a:r>
              <a:rPr lang="en-US" altLang="en-US" sz="30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 </a:t>
            </a:r>
            <a:br>
              <a:rPr lang="en-US" altLang="en-US" sz="30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for Gate Model QC (...lots to Explore!)</a:t>
            </a:r>
            <a:endParaRPr lang="en-US" altLang="en-US" sz="210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9938" name="Rectangle 2" descr="Google Shape;246;p32"/>
          <p:cNvSpPr>
            <a:spLocks noChangeArrowheads="1"/>
          </p:cNvSpPr>
          <p:nvPr>
            <p:ph type="body" sz="quarter" idx="1"/>
          </p:nvPr>
        </p:nvSpPr>
        <p:spPr>
          <a:xfrm>
            <a:off x="174625" y="3062288"/>
            <a:ext cx="4202113" cy="1601787"/>
          </a:xfrm>
        </p:spPr>
        <p:txBody>
          <a:bodyPr/>
          <a:lstStyle/>
          <a:p>
            <a:pPr indent="-304800">
              <a:buClr>
                <a:srgbClr val="1C4587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b="1">
                <a:solidFill>
                  <a:srgbClr val="1C4587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Scientific Computing/Mathematical Methods</a:t>
            </a:r>
            <a:br>
              <a:rPr lang="en-US" altLang="en-US" sz="1200" b="1">
                <a:solidFill>
                  <a:srgbClr val="1C4587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Finite Element Methods, Partial Differential Equations, Poisson Solver</a:t>
            </a:r>
            <a:endParaRPr lang="en-US" altLang="en-US" sz="1200" b="1">
              <a:solidFill>
                <a:srgbClr val="1C4587"/>
              </a:solidFill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  <a:p>
            <a:pPr marL="571500" lvl="1" indent="-304800"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Linear System Algorithms/HHL</a:t>
            </a:r>
          </a:p>
          <a:p>
            <a:pPr marL="571500" lvl="1" indent="-304800"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Support Vector Machine</a:t>
            </a:r>
          </a:p>
          <a:p>
            <a:pPr marL="571500" lvl="1" indent="-304800"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Phase Estimation</a:t>
            </a:r>
          </a:p>
          <a:p>
            <a:pPr marL="571500" lvl="1" indent="-304800"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Fourier Transform</a:t>
            </a:r>
          </a:p>
        </p:txBody>
      </p:sp>
      <p:sp>
        <p:nvSpPr>
          <p:cNvPr id="39939" name="Text Box 3" descr="Google Shape;247;p32"/>
          <p:cNvSpPr txBox="1">
            <a:spLocks/>
          </p:cNvSpPr>
          <p:nvPr/>
        </p:nvSpPr>
        <p:spPr bwMode="auto">
          <a:xfrm>
            <a:off x="4572000" y="3408363"/>
            <a:ext cx="4202113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4572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715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buClr>
                <a:srgbClr val="1C4587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b="1">
                <a:solidFill>
                  <a:srgbClr val="1C458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Optimization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Quantum Alternating Ansatz Algorithms (QAAA)</a:t>
            </a:r>
            <a:b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-  QAOA and Hamiltonian-based QAOA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Quantum Annealing (on D-Wave)</a:t>
            </a:r>
          </a:p>
        </p:txBody>
      </p:sp>
      <p:sp>
        <p:nvSpPr>
          <p:cNvPr id="39940" name="Text Box 4" descr="Google Shape;248;p32"/>
          <p:cNvSpPr txBox="1">
            <a:spLocks/>
          </p:cNvSpPr>
          <p:nvPr/>
        </p:nvSpPr>
        <p:spPr bwMode="auto">
          <a:xfrm>
            <a:off x="174625" y="1223963"/>
            <a:ext cx="4202113" cy="176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442913" indent="-295275" defTabSz="88582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54038" indent="-296863" defTabSz="88582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88582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88582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885825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885825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885825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885825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885825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buClr>
                <a:srgbClr val="1C4587"/>
              </a:buClr>
              <a:buSzPts val="1100"/>
              <a:buFont typeface="Trebuchet MS" panose="020B0603020202020204" pitchFamily="34" charset="0"/>
              <a:buChar char="●"/>
            </a:pPr>
            <a:r>
              <a:rPr lang="en-US" altLang="en-US" sz="1100" b="1">
                <a:solidFill>
                  <a:srgbClr val="1C458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Simulation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100"/>
              <a:buFont typeface="Trebuchet MS" panose="020B0603020202020204" pitchFamily="34" charset="0"/>
              <a:buChar char="○"/>
            </a:pPr>
            <a:r>
              <a:rPr lang="en-US" altLang="en-US" sz="1100">
                <a:latin typeface="Trebuchet MS" panose="020B0603020202020204" pitchFamily="34" charset="0"/>
                <a:sym typeface="Trebuchet MS" panose="020B0603020202020204" pitchFamily="34" charset="0"/>
              </a:rPr>
              <a:t>Variational Quantum Eigensolver (VQEs) and 𝜶-VQEs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100"/>
              <a:buFont typeface="Trebuchet MS" panose="020B0603020202020204" pitchFamily="34" charset="0"/>
              <a:buChar char="○"/>
            </a:pPr>
            <a:r>
              <a:rPr lang="en-US" altLang="en-US" sz="1100">
                <a:latin typeface="Trebuchet MS" panose="020B0603020202020204" pitchFamily="34" charset="0"/>
                <a:sym typeface="Trebuchet MS" panose="020B0603020202020204" pitchFamily="34" charset="0"/>
              </a:rPr>
              <a:t>QITE/QLanczos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100"/>
              <a:buFont typeface="Trebuchet MS" panose="020B0603020202020204" pitchFamily="34" charset="0"/>
              <a:buChar char="○"/>
            </a:pPr>
            <a:r>
              <a:rPr lang="en-US" altLang="en-US" sz="1100">
                <a:latin typeface="Trebuchet MS" panose="020B0603020202020204" pitchFamily="34" charset="0"/>
                <a:sym typeface="Trebuchet MS" panose="020B0603020202020204" pitchFamily="34" charset="0"/>
              </a:rPr>
              <a:t>Thermal Averages: METTS Algorithm, Quantum Importance Sampling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100"/>
              <a:buFont typeface="Trebuchet MS" panose="020B0603020202020204" pitchFamily="34" charset="0"/>
              <a:buChar char="○"/>
            </a:pPr>
            <a:r>
              <a:rPr lang="en-US" altLang="en-US" sz="1100">
                <a:latin typeface="Trebuchet MS" panose="020B0603020202020204" pitchFamily="34" charset="0"/>
                <a:sym typeface="Trebuchet MS" panose="020B0603020202020204" pitchFamily="34" charset="0"/>
              </a:rPr>
              <a:t>Unitary Quantum Dynamics, 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100"/>
              <a:buFont typeface="Trebuchet MS" panose="020B0603020202020204" pitchFamily="34" charset="0"/>
              <a:buChar char="○"/>
            </a:pPr>
            <a:r>
              <a:rPr lang="en-US" altLang="en-US" sz="1100">
                <a:latin typeface="Trebuchet MS" panose="020B0603020202020204" pitchFamily="34" charset="0"/>
                <a:sym typeface="Trebuchet MS" panose="020B0603020202020204" pitchFamily="34" charset="0"/>
              </a:rPr>
              <a:t>Field Theory Simulation, HEP Simulations etc.</a:t>
            </a:r>
          </a:p>
        </p:txBody>
      </p:sp>
      <p:sp>
        <p:nvSpPr>
          <p:cNvPr id="39941" name="Text Box 5" descr="Google Shape;249;p32"/>
          <p:cNvSpPr txBox="1">
            <a:spLocks/>
          </p:cNvSpPr>
          <p:nvPr/>
        </p:nvSpPr>
        <p:spPr bwMode="auto">
          <a:xfrm>
            <a:off x="4572000" y="1031875"/>
            <a:ext cx="4202113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4572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715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buClr>
                <a:srgbClr val="1C4587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b="1">
                <a:solidFill>
                  <a:srgbClr val="1C458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Quantum Machine Learning 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Bayesian Deep Learning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Quantum Tensor Networks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Quantum Neural Networks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Quantum Principal Component Analysis</a:t>
            </a:r>
          </a:p>
        </p:txBody>
      </p:sp>
      <p:sp>
        <p:nvSpPr>
          <p:cNvPr id="39942" name="Text Box 6" descr="Google Shape;250;p32"/>
          <p:cNvSpPr txBox="1">
            <a:spLocks/>
          </p:cNvSpPr>
          <p:nvPr/>
        </p:nvSpPr>
        <p:spPr bwMode="auto">
          <a:xfrm>
            <a:off x="4572000" y="2244725"/>
            <a:ext cx="4202113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382588" indent="-255588" defTabSz="766763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479425" indent="-255588" defTabSz="766763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766763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766763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766763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766763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766763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766763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766763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buClr>
                <a:srgbClr val="1C4587"/>
              </a:buClr>
              <a:buSzPts val="1000"/>
              <a:buFont typeface="Trebuchet MS" panose="020B0603020202020204" pitchFamily="34" charset="0"/>
              <a:buChar char="●"/>
            </a:pPr>
            <a:r>
              <a:rPr lang="en-US" altLang="en-US" sz="1000" b="1">
                <a:solidFill>
                  <a:srgbClr val="1C458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Quantum Graph Theory/Other Approaches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000"/>
              <a:buFont typeface="Trebuchet MS" panose="020B0603020202020204" pitchFamily="34" charset="0"/>
              <a:buChar char="○"/>
            </a:pPr>
            <a:r>
              <a:rPr lang="en-US" altLang="en-US" sz="1000">
                <a:latin typeface="Trebuchet MS" panose="020B0603020202020204" pitchFamily="34" charset="0"/>
                <a:sym typeface="Trebuchet MS" panose="020B0603020202020204" pitchFamily="34" charset="0"/>
              </a:rPr>
              <a:t>Quantum Random Walks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000"/>
              <a:buFont typeface="Trebuchet MS" panose="020B0603020202020204" pitchFamily="34" charset="0"/>
              <a:buChar char="○"/>
            </a:pPr>
            <a:r>
              <a:rPr lang="en-US" altLang="en-US" sz="1000">
                <a:latin typeface="Trebuchet MS" panose="020B0603020202020204" pitchFamily="34" charset="0"/>
                <a:sym typeface="Trebuchet MS" panose="020B0603020202020204" pitchFamily="34" charset="0"/>
              </a:rPr>
              <a:t>Quantum Monte Carlo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000"/>
              <a:buFont typeface="Trebuchet MS" panose="020B0603020202020204" pitchFamily="34" charset="0"/>
              <a:buChar char="○"/>
            </a:pPr>
            <a:r>
              <a:rPr lang="en-US" altLang="en-US" sz="1000">
                <a:latin typeface="Trebuchet MS" panose="020B0603020202020204" pitchFamily="34" charset="0"/>
                <a:sym typeface="Trebuchet MS" panose="020B0603020202020204" pitchFamily="34" charset="0"/>
              </a:rPr>
              <a:t>Quantum Probably Approximately Correct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000"/>
              <a:buFont typeface="Trebuchet MS" panose="020B0603020202020204" pitchFamily="34" charset="0"/>
              <a:buChar char="○"/>
            </a:pPr>
            <a:r>
              <a:rPr lang="en-US" altLang="en-US" sz="1000">
                <a:latin typeface="Trebuchet MS" panose="020B0603020202020204" pitchFamily="34" charset="0"/>
                <a:sym typeface="Trebuchet MS" panose="020B0603020202020204" pitchFamily="34" charset="0"/>
              </a:rPr>
              <a:t>Grover’s Search</a:t>
            </a:r>
          </a:p>
        </p:txBody>
      </p:sp>
      <p:sp>
        <p:nvSpPr>
          <p:cNvPr id="39943" name="Text Box 7" descr="Google Shape;251;p32"/>
          <p:cNvSpPr txBox="1">
            <a:spLocks/>
          </p:cNvSpPr>
          <p:nvPr/>
        </p:nvSpPr>
        <p:spPr bwMode="auto">
          <a:xfrm>
            <a:off x="4572000" y="4352925"/>
            <a:ext cx="4202113" cy="66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4572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715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buClr>
                <a:srgbClr val="1C4587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b="1">
                <a:solidFill>
                  <a:srgbClr val="1C458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Quantum-Inspired Classical Algorithms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Recommendation Systems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8" grpId="0" autoUpdateAnimBg="0"/>
      <p:bldP spid="39939" grpId="0" autoUpdateAnimBg="0"/>
      <p:bldP spid="39940" grpId="0" autoUpdateAnimBg="0"/>
      <p:bldP spid="39941" grpId="0" autoUpdateAnimBg="0"/>
      <p:bldP spid="39942" grpId="0" autoUpdateAnimBg="0"/>
      <p:bldP spid="3994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 descr="Google Shape;139;p18"/>
          <p:cNvSpPr>
            <a:spLocks noChangeArrowheads="1"/>
          </p:cNvSpPr>
          <p:nvPr>
            <p:ph type="title"/>
          </p:nvPr>
        </p:nvSpPr>
        <p:spPr>
          <a:xfrm>
            <a:off x="211138" y="261938"/>
            <a:ext cx="8521700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Hough Transform for Circular Tracks</a:t>
            </a:r>
          </a:p>
        </p:txBody>
      </p:sp>
      <p:sp>
        <p:nvSpPr>
          <p:cNvPr id="13314" name="Text Box 2" descr="Google Shape;140;p18"/>
          <p:cNvSpPr txBox="1">
            <a:spLocks/>
          </p:cNvSpPr>
          <p:nvPr/>
        </p:nvSpPr>
        <p:spPr bwMode="auto">
          <a:xfrm>
            <a:off x="241300" y="782638"/>
            <a:ext cx="4913313" cy="104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5" tIns="91425" rIns="91425" bIns="91425">
            <a:spAutoFit/>
          </a:bodyPr>
          <a:lstStyle/>
          <a:p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Circle in polar </a:t>
            </a:r>
            <a:r>
              <a:rPr lang="en-US" altLang="en-US" dirty="0">
                <a:latin typeface="Times Roman" charset="0"/>
                <a:sym typeface="Times Roman" charset="0"/>
              </a:rPr>
              <a:t>(r, 𝜙) </a:t>
            </a:r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coordinates with center </a:t>
            </a:r>
            <a:r>
              <a:rPr lang="en-US" altLang="en-US" i="1" dirty="0">
                <a:latin typeface="Times Roman" charset="0"/>
                <a:sym typeface="Times Roman" charset="0"/>
              </a:rPr>
              <a:t>(r</a:t>
            </a:r>
            <a:r>
              <a:rPr lang="en-US" altLang="en-US" i="1" baseline="-21000" dirty="0">
                <a:latin typeface="Times Roman" charset="0"/>
                <a:sym typeface="Times Roman" charset="0"/>
              </a:rPr>
              <a:t>0 </a:t>
            </a:r>
            <a:r>
              <a:rPr lang="en-US" altLang="en-US" i="1" dirty="0">
                <a:latin typeface="Times Roman" charset="0"/>
                <a:sym typeface="Times Roman" charset="0"/>
              </a:rPr>
              <a:t>, θ):</a:t>
            </a:r>
            <a:endParaRPr lang="en-US" altLang="en-US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r>
              <a:rPr lang="en-US" altLang="en-US" dirty="0">
                <a:latin typeface="Times Roman" charset="0"/>
                <a:sym typeface="Times Roman" charset="0"/>
              </a:rPr>
              <a:t>		     </a:t>
            </a:r>
            <a:br>
              <a:rPr lang="en-US" altLang="en-US" dirty="0">
                <a:latin typeface="Times Roman" charset="0"/>
                <a:sym typeface="Times Roman" charset="0"/>
              </a:rPr>
            </a:br>
            <a:r>
              <a:rPr lang="en-US" altLang="en-US" dirty="0">
                <a:latin typeface="Times Roman" charset="0"/>
                <a:sym typeface="Times Roman" charset="0"/>
              </a:rPr>
              <a:t>                                                               </a:t>
            </a:r>
            <a:r>
              <a:rPr lang="en-US" altLang="en-US" i="1" dirty="0">
                <a:latin typeface="Times Roman" charset="0"/>
                <a:sym typeface="Times Roman" charset="0"/>
              </a:rPr>
              <a:t>r  = 2r</a:t>
            </a:r>
            <a:r>
              <a:rPr lang="en-US" altLang="en-US" i="1" baseline="-21000" dirty="0">
                <a:latin typeface="Times Roman" charset="0"/>
                <a:sym typeface="Times Roman" charset="0"/>
              </a:rPr>
              <a:t>0</a:t>
            </a:r>
            <a:r>
              <a:rPr lang="en-US" altLang="en-US" i="1" dirty="0">
                <a:latin typeface="Times Roman" charset="0"/>
                <a:sym typeface="Times Roman" charset="0"/>
              </a:rPr>
              <a:t> cos(𝜙 - θ)</a:t>
            </a:r>
            <a:r>
              <a:rPr lang="en-US" altLang="en-US" dirty="0">
                <a:latin typeface="Times Roman" charset="0"/>
                <a:sym typeface="Times Roman" charset="0"/>
              </a:rPr>
              <a:t>		</a:t>
            </a:r>
          </a:p>
        </p:txBody>
      </p:sp>
      <p:pic>
        <p:nvPicPr>
          <p:cNvPr id="13315" name="Picture 3" descr="Google Shape;141;p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3" t="53879"/>
          <a:stretch>
            <a:fillRect/>
          </a:stretch>
        </p:blipFill>
        <p:spPr bwMode="auto">
          <a:xfrm>
            <a:off x="3494088" y="4046538"/>
            <a:ext cx="15240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6" name="Picture 4" descr="Google Shape;143;p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706438"/>
            <a:ext cx="3135313" cy="132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7" name="Text Box 5" descr="Google Shape;144;p18"/>
          <p:cNvSpPr txBox="1">
            <a:spLocks/>
          </p:cNvSpPr>
          <p:nvPr/>
        </p:nvSpPr>
        <p:spPr bwMode="auto">
          <a:xfrm>
            <a:off x="0" y="4830763"/>
            <a:ext cx="6600825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r>
              <a:rPr lang="en-US" altLang="en-US" sz="800">
                <a:latin typeface="Open Sans" charset="0"/>
                <a:sym typeface="Open Sans" charset="0"/>
              </a:rPr>
              <a:t>Ref.: </a:t>
            </a:r>
            <a:r>
              <a:rPr lang="en-US" altLang="en-US" sz="800" i="1">
                <a:latin typeface="Open Sans" charset="0"/>
                <a:sym typeface="Open Sans" charset="0"/>
              </a:rPr>
              <a:t>TrackML particle tracking challenge: https://www.kaggle.com/c/trackml-particle-identification/overview</a:t>
            </a:r>
            <a:endParaRPr lang="en-US" altLang="en-US" sz="800">
              <a:latin typeface="Open Sans" charset="0"/>
              <a:sym typeface="Open Sans" charset="0"/>
            </a:endParaRPr>
          </a:p>
        </p:txBody>
      </p:sp>
      <p:sp>
        <p:nvSpPr>
          <p:cNvPr id="13318" name="Text Box 6" descr="Google Shape;156;p20"/>
          <p:cNvSpPr txBox="1">
            <a:spLocks/>
          </p:cNvSpPr>
          <p:nvPr/>
        </p:nvSpPr>
        <p:spPr bwMode="auto">
          <a:xfrm>
            <a:off x="268288" y="3405188"/>
            <a:ext cx="278288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/>
          <a:p>
            <a:r>
              <a:rPr lang="en-US" altLang="en-US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Hough Transform for a Hit:</a:t>
            </a:r>
          </a:p>
        </p:txBody>
      </p:sp>
      <p:pic>
        <p:nvPicPr>
          <p:cNvPr id="13319" name="Picture 7" descr="Screen Shot 2020-08-02 at 12.30.32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2365375"/>
            <a:ext cx="3579813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20" name="Text Box 8"/>
          <p:cNvSpPr txBox="1">
            <a:spLocks/>
          </p:cNvSpPr>
          <p:nvPr/>
        </p:nvSpPr>
        <p:spPr bwMode="auto">
          <a:xfrm>
            <a:off x="477838" y="4346575"/>
            <a:ext cx="257333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>
                <a:latin typeface="Trebuchet MS" panose="020B0603020202020204" pitchFamily="34" charset="0"/>
                <a:sym typeface="Trebuchet MS" panose="020B0603020202020204" pitchFamily="34" charset="0"/>
              </a:rPr>
              <a:t>One hit with coordinates </a:t>
            </a:r>
            <a:r>
              <a:rPr lang="en-US" altLang="en-US">
                <a:latin typeface="Times Roman" charset="0"/>
                <a:sym typeface="Times Roman" charset="0"/>
              </a:rPr>
              <a:t>(r, 𝜙)</a:t>
            </a:r>
            <a:endParaRPr lang="en-US" altLang="en-US" i="1">
              <a:latin typeface="Times Roman" charset="0"/>
              <a:sym typeface="Times Roman" charset="0"/>
            </a:endParaRP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>
            <a:off x="3171825" y="4006850"/>
            <a:ext cx="1982788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13322" name="Text Box 10"/>
          <p:cNvSpPr txBox="1">
            <a:spLocks/>
          </p:cNvSpPr>
          <p:nvPr/>
        </p:nvSpPr>
        <p:spPr bwMode="auto">
          <a:xfrm>
            <a:off x="3702050" y="3713163"/>
            <a:ext cx="257333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altLang="en-US">
                <a:latin typeface="Trebuchet MS" panose="020B0603020202020204" pitchFamily="34" charset="0"/>
                <a:sym typeface="Trebuchet MS" panose="020B0603020202020204" pitchFamily="34" charset="0"/>
              </a:rPr>
              <a:t>Transform</a:t>
            </a:r>
            <a:endParaRPr lang="en-US" altLang="en-US" i="1">
              <a:latin typeface="Times Roman" charset="0"/>
              <a:sym typeface="Times Roman" charset="0"/>
            </a:endParaRPr>
          </a:p>
        </p:txBody>
      </p:sp>
      <p:sp>
        <p:nvSpPr>
          <p:cNvPr id="13323" name="Text Box 11"/>
          <p:cNvSpPr txBox="1">
            <a:spLocks/>
          </p:cNvSpPr>
          <p:nvPr/>
        </p:nvSpPr>
        <p:spPr bwMode="auto">
          <a:xfrm>
            <a:off x="2152650" y="3873500"/>
            <a:ext cx="677863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>
                <a:latin typeface="Trebuchet MS" panose="020B0603020202020204" pitchFamily="34" charset="0"/>
                <a:sym typeface="Trebuchet MS" panose="020B0603020202020204" pitchFamily="34" charset="0"/>
              </a:rPr>
              <a:t>Hit </a:t>
            </a:r>
            <a:r>
              <a:rPr lang="en-US" altLang="en-US">
                <a:latin typeface="Times Roman" charset="0"/>
                <a:sym typeface="Times Roman" charset="0"/>
              </a:rPr>
              <a:t>(r, 𝜙)</a:t>
            </a:r>
            <a:endParaRPr lang="en-US" alt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324" name="Text Box 12"/>
          <p:cNvSpPr txBox="1">
            <a:spLocks/>
          </p:cNvSpPr>
          <p:nvPr/>
        </p:nvSpPr>
        <p:spPr bwMode="auto">
          <a:xfrm>
            <a:off x="347663" y="1824038"/>
            <a:ext cx="5291137" cy="162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60388" indent="-179388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en-US" dirty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Voting &amp; Accumulator Space</a:t>
            </a:r>
          </a:p>
          <a:p>
            <a:pPr lvl="1">
              <a:lnSpc>
                <a:spcPct val="120000"/>
              </a:lnSpc>
              <a:buSzPct val="100000"/>
              <a:buFontTx/>
              <a:buChar char="•"/>
            </a:pP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Construct Accumulator: </a:t>
            </a:r>
            <a:b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Let each hit point in polar representation 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vote.</a:t>
            </a:r>
          </a:p>
          <a:p>
            <a:pPr lvl="1">
              <a:lnSpc>
                <a:spcPct val="120000"/>
              </a:lnSpc>
              <a:buSzPct val="100000"/>
              <a:buFontTx/>
              <a:buChar char="•"/>
            </a:pP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Loop through each hit point.</a:t>
            </a:r>
            <a:b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Voting: For each </a:t>
            </a:r>
            <a:r>
              <a:rPr lang="en-US" altLang="en-US" sz="1200" dirty="0" smtClean="0">
                <a:latin typeface="Times Roman" charset="0"/>
                <a:sym typeface="Times Roman" charset="0"/>
              </a:rPr>
              <a:t>𝜙</a:t>
            </a:r>
            <a:r>
              <a:rPr lang="en-US" altLang="en-US" sz="1200" i="1" dirty="0" smtClean="0">
                <a:latin typeface="Times Roman" charset="0"/>
                <a:sym typeface="Times Roman" charset="0"/>
              </a:rPr>
              <a:t> = [-90, 90] 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find </a:t>
            </a:r>
            <a:r>
              <a:rPr lang="en-US" altLang="en-US" sz="1200" i="1" dirty="0" smtClean="0">
                <a:latin typeface="Times Roman" charset="0"/>
                <a:sym typeface="Times Roman" charset="0"/>
              </a:rPr>
              <a:t>p </a:t>
            </a: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for each pixel.</a:t>
            </a:r>
          </a:p>
          <a:p>
            <a:pPr lvl="1">
              <a:lnSpc>
                <a:spcPct val="120000"/>
              </a:lnSpc>
              <a:buSzPct val="100000"/>
              <a:buFontTx/>
              <a:buChar char="•"/>
            </a:pPr>
            <a:r>
              <a:rPr lang="en-US" altLang="en-US" sz="12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Each </a:t>
            </a:r>
            <a:r>
              <a:rPr lang="en-US" altLang="en-US" sz="1200" dirty="0">
                <a:latin typeface="Trebuchet MS" panose="020B0603020202020204" pitchFamily="34" charset="0"/>
                <a:sym typeface="Trebuchet MS" panose="020B0603020202020204" pitchFamily="34" charset="0"/>
              </a:rPr>
              <a:t>point generates a sinusoid in accumulator space while incremental voting at each bin in a matrix (accumulator matrix).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Google Shape;92;p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50" y="685800"/>
            <a:ext cx="2493963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Rectangle 2" descr="Google Shape;93;p15"/>
          <p:cNvSpPr>
            <a:spLocks noChangeArrowheads="1"/>
          </p:cNvSpPr>
          <p:nvPr>
            <p:ph type="title"/>
          </p:nvPr>
        </p:nvSpPr>
        <p:spPr>
          <a:xfrm>
            <a:off x="311150" y="49213"/>
            <a:ext cx="4259263" cy="636587"/>
          </a:xfrm>
        </p:spPr>
        <p:txBody>
          <a:bodyPr/>
          <a:lstStyle/>
          <a:p>
            <a:r>
              <a:rPr lang="en-US" altLang="en-US" sz="30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Introduction</a:t>
            </a:r>
          </a:p>
        </p:txBody>
      </p:sp>
      <p:sp>
        <p:nvSpPr>
          <p:cNvPr id="4099" name="Rectangle 3" descr="Google Shape;94;p15"/>
          <p:cNvSpPr>
            <a:spLocks noChangeArrowheads="1"/>
          </p:cNvSpPr>
          <p:nvPr>
            <p:ph type="body" sz="quarter" idx="1"/>
          </p:nvPr>
        </p:nvSpPr>
        <p:spPr>
          <a:xfrm>
            <a:off x="311150" y="1443038"/>
            <a:ext cx="4202113" cy="1601787"/>
          </a:xfrm>
        </p:spPr>
        <p:txBody>
          <a:bodyPr/>
          <a:lstStyle/>
          <a:p>
            <a:pPr indent="-304800">
              <a:buClr>
                <a:srgbClr val="1C4587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b="1">
                <a:solidFill>
                  <a:srgbClr val="1C4587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Computing Applications Approach</a:t>
            </a:r>
          </a:p>
          <a:p>
            <a:pPr marL="571500" lvl="1" indent="-304800"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Perfect Qubits</a:t>
            </a:r>
          </a:p>
          <a:p>
            <a:pPr marL="571500" lvl="1" indent="-304800"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Erroneous Qubits in NISQ-era</a:t>
            </a:r>
            <a:b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- Test algorithmic bounds of error-tolerance,</a:t>
            </a:r>
            <a:b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- Pauli Frames, </a:t>
            </a:r>
            <a:b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- Temporary Quantum Registers and SWAP gates,</a:t>
            </a:r>
            <a:b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- Small (distance) EC Codes etc.</a:t>
            </a:r>
          </a:p>
        </p:txBody>
      </p:sp>
      <p:pic>
        <p:nvPicPr>
          <p:cNvPr id="4100" name="Picture 4" descr="Google Shape;95;p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37" y="1300162"/>
            <a:ext cx="4259263" cy="241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1" name="Text Box 5" descr="Google Shape;96;p15"/>
          <p:cNvSpPr txBox="1">
            <a:spLocks/>
          </p:cNvSpPr>
          <p:nvPr/>
        </p:nvSpPr>
        <p:spPr bwMode="auto">
          <a:xfrm>
            <a:off x="7432675" y="2182813"/>
            <a:ext cx="154305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r>
              <a:rPr lang="en-US" altLang="en-US" sz="500">
                <a:latin typeface="Open Sans" charset="0"/>
                <a:sym typeface="Open Sans" charset="0"/>
              </a:rPr>
              <a:t>Ref: </a:t>
            </a:r>
            <a:r>
              <a:rPr lang="en-US" altLang="en-US" sz="500" i="1">
                <a:latin typeface="Open Sans" charset="0"/>
                <a:sym typeface="Open Sans" charset="0"/>
              </a:rPr>
              <a:t>https://ai.googleblog.com/2018/03/a-preview-of-bristlecone-googles-new.html</a:t>
            </a:r>
            <a:endParaRPr lang="en-US" altLang="en-US" sz="500">
              <a:latin typeface="Open Sans" charset="0"/>
              <a:sym typeface="Open Sans" charset="0"/>
            </a:endParaRPr>
          </a:p>
        </p:txBody>
      </p:sp>
      <p:pic>
        <p:nvPicPr>
          <p:cNvPr id="4102" name="Picture 6" descr="Google Shape;97;p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2533650"/>
            <a:ext cx="23272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3" name="Picture 7" descr="Google Shape;98;p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3198813"/>
            <a:ext cx="3354387" cy="185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4" name="Text Box 8" descr="Google Shape;99;p15"/>
          <p:cNvSpPr txBox="1">
            <a:spLocks/>
          </p:cNvSpPr>
          <p:nvPr/>
        </p:nvSpPr>
        <p:spPr bwMode="auto">
          <a:xfrm>
            <a:off x="311150" y="3076575"/>
            <a:ext cx="4202113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>
            <a:lvl1pPr marL="4572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715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buClr>
                <a:srgbClr val="1C4587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b="1">
                <a:solidFill>
                  <a:srgbClr val="1C458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QPU vs Simulators platform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Quantum accelerator model.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Good QC Packages out there for modern QC methods: </a:t>
            </a:r>
            <a:b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(QISKit, Forest, Xanadu PennyLane, Entropica, QuEST, quantumSim, Project-Q, QX… to name a few)</a:t>
            </a:r>
          </a:p>
        </p:txBody>
      </p:sp>
      <p:sp>
        <p:nvSpPr>
          <p:cNvPr id="4105" name="Text Box 9" descr="Google Shape;100;p15"/>
          <p:cNvSpPr txBox="1">
            <a:spLocks/>
          </p:cNvSpPr>
          <p:nvPr/>
        </p:nvSpPr>
        <p:spPr bwMode="auto">
          <a:xfrm>
            <a:off x="6318250" y="295275"/>
            <a:ext cx="121920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r>
              <a:rPr lang="en-US" altLang="en-US" sz="800"/>
              <a:t>𝖡𝖰𝖯 ⊆ 𝖯𝖲𝖯𝖠𝖢𝖤</a:t>
            </a:r>
          </a:p>
        </p:txBody>
      </p:sp>
      <p:sp>
        <p:nvSpPr>
          <p:cNvPr id="4106" name="Text Box 10" descr="Google Shape;101;p15"/>
          <p:cNvSpPr txBox="1">
            <a:spLocks/>
          </p:cNvSpPr>
          <p:nvPr/>
        </p:nvSpPr>
        <p:spPr bwMode="auto">
          <a:xfrm>
            <a:off x="311150" y="600075"/>
            <a:ext cx="4035425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4572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04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15000"/>
              </a:lnSpc>
              <a:buClr>
                <a:srgbClr val="1C4587"/>
              </a:buClr>
              <a:buSzPts val="1200"/>
              <a:buFont typeface="Trebuchet MS" panose="020B0603020202020204" pitchFamily="34" charset="0"/>
              <a:buChar char="●"/>
            </a:pPr>
            <a:r>
              <a:rPr lang="en-US" altLang="en-US" sz="1200" b="1">
                <a:solidFill>
                  <a:srgbClr val="1C458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Circuit Model QC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Universal Quantum Computing </a:t>
            </a:r>
          </a:p>
          <a:p>
            <a:pPr lvl="1">
              <a:lnSpc>
                <a:spcPct val="115000"/>
              </a:lnSpc>
              <a:buClr>
                <a:srgbClr val="000000"/>
              </a:buClr>
              <a:buSzPts val="1200"/>
              <a:buFont typeface="Trebuchet MS" panose="020B0603020202020204" pitchFamily="34" charset="0"/>
              <a:buChar char="○"/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Solovay-Kitaev Theorem</a:t>
            </a:r>
            <a:r>
              <a:rPr lang="en-US" altLang="en-US" sz="1200" baseline="32000">
                <a:latin typeface="Trebuchet MS" panose="020B0603020202020204" pitchFamily="34" charset="0"/>
                <a:sym typeface="Trebuchet MS" panose="020B0603020202020204" pitchFamily="34" charset="0"/>
              </a:rPr>
              <a:t>[KY97]</a:t>
            </a:r>
            <a:endParaRPr lang="en-US" altLang="en-US" sz="1200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107" name="Picture 11" descr="Google Shape;103;p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1005681"/>
            <a:ext cx="3795713" cy="251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8" name="Text Box 12" descr="Google Shape;144;p18"/>
          <p:cNvSpPr txBox="1">
            <a:spLocks/>
          </p:cNvSpPr>
          <p:nvPr/>
        </p:nvSpPr>
        <p:spPr bwMode="auto">
          <a:xfrm>
            <a:off x="-50800" y="4821238"/>
            <a:ext cx="6600825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r>
              <a:rPr lang="en-US" altLang="en-US" sz="800">
                <a:latin typeface="Open Sans" charset="0"/>
                <a:sym typeface="Open Sans" charset="0"/>
              </a:rPr>
              <a:t>Ref.: Kitaev, Yu, </a:t>
            </a:r>
            <a:r>
              <a:rPr lang="en-US" altLang="en-US" sz="800" i="1">
                <a:latin typeface="Open Sans" charset="0"/>
                <a:sym typeface="Open Sans" charset="0"/>
              </a:rPr>
              <a:t>Quantum computations: algorithms and error correction, </a:t>
            </a:r>
            <a:r>
              <a:rPr lang="en-US" altLang="en-US" sz="800">
                <a:latin typeface="Open Sans" charset="0"/>
                <a:sym typeface="Open Sans" charset="0"/>
              </a:rPr>
              <a:t>Russian Mathematical Surveys(1997)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906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 descr="Google Shape;109;p16"/>
          <p:cNvSpPr>
            <a:spLocks noChangeArrowheads="1"/>
          </p:cNvSpPr>
          <p:nvPr>
            <p:ph type="body" sz="half" idx="1"/>
          </p:nvPr>
        </p:nvSpPr>
        <p:spPr>
          <a:xfrm>
            <a:off x="322263" y="952500"/>
            <a:ext cx="5394325" cy="1895475"/>
          </a:xfr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lang="en-US" altLang="en-US" sz="1200">
                <a:solidFill>
                  <a:srgbClr val="27448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Why Hough Transform?</a:t>
            </a:r>
          </a:p>
          <a:p>
            <a:pPr marL="457200" lvl="1" indent="-228600"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Tracking: a key computational challenge.</a:t>
            </a:r>
          </a:p>
          <a:p>
            <a:pPr marL="457200" lvl="1" indent="-228600"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Simple formulation.</a:t>
            </a:r>
          </a:p>
          <a:p>
            <a:pPr marL="457200" lvl="1" indent="-228600"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P.V.C. Hough (’62): “…adaptable to the study of subatomic particle tracks…”</a:t>
            </a:r>
            <a:b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endParaRPr lang="en-US" altLang="en-US" sz="120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6146" name="Picture 2" descr="cpuHLLHC_comparison_2020_InputData_3April_CMSC-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1971675"/>
            <a:ext cx="4243387" cy="306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Text Box 3" descr="Google Shape;119;p17"/>
          <p:cNvSpPr txBox="1">
            <a:spLocks/>
          </p:cNvSpPr>
          <p:nvPr/>
        </p:nvSpPr>
        <p:spPr bwMode="auto">
          <a:xfrm>
            <a:off x="311150" y="382588"/>
            <a:ext cx="85201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>
            <a:lvl1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Trebuchet MS" panose="020B0603020202020204" pitchFamily="34" charset="0"/>
                <a:sym typeface="Trebuchet MS" panose="020B0603020202020204" pitchFamily="34" charset="0"/>
              </a:rPr>
              <a:t>Hough Transform for Tracking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366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 descr="Google Shape;109;p16"/>
          <p:cNvSpPr>
            <a:spLocks noChangeArrowheads="1"/>
          </p:cNvSpPr>
          <p:nvPr>
            <p:ph type="body" idx="1"/>
          </p:nvPr>
        </p:nvSpPr>
        <p:spPr>
          <a:xfrm>
            <a:off x="325438" y="931863"/>
            <a:ext cx="5786437" cy="4799012"/>
          </a:xfr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lang="en-US" altLang="en-US" sz="1200">
                <a:solidFill>
                  <a:srgbClr val="27448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Why Hough Transform?</a:t>
            </a:r>
          </a:p>
          <a:p>
            <a:pPr marL="514350" lvl="1" indent="-228600"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Tracking: a key computational challenge.</a:t>
            </a:r>
          </a:p>
          <a:p>
            <a:pPr marL="514350" lvl="1" indent="-228600"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Simple formulation.</a:t>
            </a:r>
          </a:p>
          <a:p>
            <a:pPr marL="514350" lvl="1" indent="-228600"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P.V.C. Hough (’62): “…adaptable to the study of subatomic particle tracks…”</a:t>
            </a:r>
          </a:p>
          <a:p>
            <a:pPr marL="514350" lvl="1" indent="-228600">
              <a:buClrTx/>
              <a:buSzPct val="40000"/>
              <a:buFontTx/>
              <a:buBlip>
                <a:blip r:embed="rId3"/>
              </a:buBlip>
            </a:pPr>
            <a:endParaRPr lang="en-US" altLang="en-US" sz="120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  <a:p>
            <a:pPr marL="0" indent="0">
              <a:buClrTx/>
              <a:buSzTx/>
              <a:buFontTx/>
              <a:buNone/>
            </a:pPr>
            <a:r>
              <a:rPr lang="en-US" altLang="en-US" sz="1200">
                <a:solidFill>
                  <a:srgbClr val="27448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P.V.C. Hough (1962)</a:t>
            </a:r>
          </a:p>
          <a:p>
            <a:pPr marL="514350" lvl="1" indent="-228600"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Hough Transform is a method of </a:t>
            </a:r>
            <a:r>
              <a:rPr lang="en-US" altLang="en-US" sz="1200">
                <a:solidFill>
                  <a:srgbClr val="AF437E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finding groups of collinear points by a mathematically equivalent problem of finding concurrent lines</a:t>
            </a: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. This method involves transforming each of the figure points into a curve in a parameter space. </a:t>
            </a:r>
            <a:b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endParaRPr lang="en-US" altLang="en-US" sz="120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  <a:p>
            <a:pPr marL="0" indent="0">
              <a:buClrTx/>
              <a:buSzTx/>
              <a:buFontTx/>
              <a:buNone/>
            </a:pPr>
            <a:r>
              <a:rPr lang="en-US" altLang="en-US" sz="1200">
                <a:solidFill>
                  <a:srgbClr val="27448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R.O. Duda, P.E. Hart (1972)</a:t>
            </a:r>
          </a:p>
          <a:p>
            <a:pPr marL="514350" lvl="1" indent="-228600">
              <a:lnSpc>
                <a:spcPct val="100000"/>
              </a:lnSpc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Uses angle-radius rather than slope-intercept parameters to simplify computation. </a:t>
            </a:r>
            <a:b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endParaRPr lang="en-US" altLang="en-US" sz="120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  <a:p>
            <a:pPr marL="0" indent="0">
              <a:buClrTx/>
              <a:buSzTx/>
              <a:buFontTx/>
              <a:buNone/>
            </a:pPr>
            <a:r>
              <a:rPr lang="en-US" altLang="en-US" sz="1200">
                <a:solidFill>
                  <a:srgbClr val="27448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D.H. Ballard (1980) - Generalized Hough Transform for Arbitrary Shapes</a:t>
            </a:r>
          </a:p>
          <a:p>
            <a:pPr marL="514350" lvl="1" indent="-228600">
              <a:lnSpc>
                <a:spcPct val="100000"/>
              </a:lnSpc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Uses </a:t>
            </a:r>
            <a:r>
              <a:rPr lang="en-US" altLang="en-US" sz="1200" i="1">
                <a:latin typeface="Times Roman" charset="0"/>
                <a:ea typeface="Times Roman" charset="0"/>
                <a:cs typeface="Times Roman" charset="0"/>
                <a:sym typeface="Times Roman" charset="0"/>
              </a:rPr>
              <a:t>n</a:t>
            </a: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-Dimensional parameter space for arbitrary shapes.</a:t>
            </a:r>
          </a:p>
          <a:p>
            <a:pPr marL="514350" lvl="1" indent="-228600">
              <a:lnSpc>
                <a:spcPct val="100000"/>
              </a:lnSpc>
              <a:buClrTx/>
              <a:buSzPct val="40000"/>
              <a:buFontTx/>
              <a:buBlip>
                <a:blip r:embed="rId3"/>
              </a:buBlip>
            </a:pPr>
            <a:r>
              <a:rPr lang="en-US" altLang="en-US" sz="12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Detects simple and complex shapes.</a:t>
            </a:r>
          </a:p>
        </p:txBody>
      </p:sp>
      <p:sp>
        <p:nvSpPr>
          <p:cNvPr id="8194" name="Text Box 2" descr="Google Shape;114;p16"/>
          <p:cNvSpPr txBox="1">
            <a:spLocks/>
          </p:cNvSpPr>
          <p:nvPr/>
        </p:nvSpPr>
        <p:spPr bwMode="auto">
          <a:xfrm>
            <a:off x="7245350" y="2378075"/>
            <a:ext cx="166846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pPr algn="ctr"/>
            <a:r>
              <a:rPr lang="en-US" altLang="en-US" sz="1000">
                <a:solidFill>
                  <a:srgbClr val="FFFFFF"/>
                </a:solidFill>
                <a:latin typeface="Playfair Display" charset="0"/>
                <a:sym typeface="Playfair Display" charset="0"/>
              </a:rPr>
              <a:t>Hough Space</a:t>
            </a:r>
          </a:p>
        </p:txBody>
      </p:sp>
      <p:sp>
        <p:nvSpPr>
          <p:cNvPr id="8195" name="Text Box 3" descr="Google Shape;119;p17"/>
          <p:cNvSpPr txBox="1">
            <a:spLocks/>
          </p:cNvSpPr>
          <p:nvPr/>
        </p:nvSpPr>
        <p:spPr bwMode="auto">
          <a:xfrm>
            <a:off x="311150" y="382588"/>
            <a:ext cx="85201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>
            <a:lvl1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Trebuchet MS" panose="020B0603020202020204" pitchFamily="34" charset="0"/>
                <a:sym typeface="Trebuchet MS" panose="020B0603020202020204" pitchFamily="34" charset="0"/>
              </a:rPr>
              <a:t>Hough Transform for Tracking</a:t>
            </a:r>
          </a:p>
        </p:txBody>
      </p:sp>
      <p:pic>
        <p:nvPicPr>
          <p:cNvPr id="8196" name="Picture 4" descr="Screen Shot 2020-08-02 at 2.54.09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11319" r="13669"/>
          <a:stretch>
            <a:fillRect/>
          </a:stretch>
        </p:blipFill>
        <p:spPr bwMode="auto">
          <a:xfrm>
            <a:off x="6707188" y="142875"/>
            <a:ext cx="2270125" cy="183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7" name="Picture 5" descr="Screen Shot 2020-08-02 at 5.16.00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663" y="1625600"/>
            <a:ext cx="2576512" cy="183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8" name="Picture 6" descr="Screen Shot 2020-08-02 at 2.58.14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3278188"/>
            <a:ext cx="272732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691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 descr="Google Shape;109;p16"/>
          <p:cNvSpPr>
            <a:spLocks noChangeArrowheads="1"/>
          </p:cNvSpPr>
          <p:nvPr>
            <p:ph type="body" idx="1"/>
          </p:nvPr>
        </p:nvSpPr>
        <p:spPr>
          <a:xfrm>
            <a:off x="341313" y="1073150"/>
            <a:ext cx="6350000" cy="3648075"/>
          </a:xfrm>
        </p:spPr>
        <p:txBody>
          <a:bodyPr/>
          <a:lstStyle/>
          <a:p>
            <a:pPr marL="174625" indent="-174625" defTabSz="885825">
              <a:buClrTx/>
              <a:buSzPct val="100000"/>
              <a:buFontTx/>
              <a:buChar char="•"/>
            </a:pPr>
            <a:r>
              <a:rPr lang="en-US" altLang="en-US" sz="1500" dirty="0">
                <a:solidFill>
                  <a:srgbClr val="27448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Parameter Space</a:t>
            </a:r>
          </a:p>
          <a:p>
            <a:pPr marL="541338" lvl="1" indent="-173038" defTabSz="885825">
              <a:buSzPct val="4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A hit in </a:t>
            </a:r>
            <a:r>
              <a:rPr lang="en-US" altLang="en-US" sz="1500" i="1" dirty="0" err="1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xy</a:t>
            </a:r>
            <a:r>
              <a:rPr lang="en-US" altLang="en-US" sz="15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-space is represented as a line in </a:t>
            </a:r>
            <a:r>
              <a:rPr lang="en-US" altLang="en-US" sz="1500" i="1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mc-</a:t>
            </a:r>
            <a:r>
              <a:rPr lang="en-US" altLang="en-US" sz="15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space. </a:t>
            </a:r>
          </a:p>
          <a:p>
            <a:pPr marL="541338" lvl="1" indent="-173038" defTabSz="885825">
              <a:buSzPct val="4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Multiple hits renders multiple lines in parameter space. </a:t>
            </a:r>
          </a:p>
          <a:p>
            <a:pPr marL="541338" lvl="1" indent="-173038" defTabSz="885825">
              <a:buSzPct val="4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The intersection (m, c) represents the line connecting the hits.</a:t>
            </a:r>
            <a:br>
              <a:rPr lang="en-US" altLang="en-US" sz="15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endParaRPr lang="en-US" altLang="en-US" sz="1500" dirty="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  <a:p>
            <a:pPr marL="174625" indent="-174625" defTabSz="885825">
              <a:buClrTx/>
              <a:buSzPct val="100000"/>
              <a:buFontTx/>
              <a:buChar char="•"/>
            </a:pPr>
            <a:r>
              <a:rPr lang="en-US" altLang="en-US" sz="1500" dirty="0">
                <a:solidFill>
                  <a:srgbClr val="27448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Accumulator Space</a:t>
            </a:r>
          </a:p>
          <a:p>
            <a:pPr marL="541338" lvl="1" indent="-173038" defTabSz="885825">
              <a:buSzPct val="4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Lets each hit point vote by discretizing the parameter space.</a:t>
            </a:r>
          </a:p>
          <a:p>
            <a:pPr marL="541338" lvl="1" indent="-173038" defTabSz="885825">
              <a:buSzPct val="4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Voting allows us to give more weightage to hit points that fall along a line.</a:t>
            </a:r>
          </a:p>
          <a:p>
            <a:pPr marL="174625" indent="-174625" defTabSz="885825">
              <a:buClrTx/>
              <a:buSzPct val="100000"/>
              <a:buFontTx/>
              <a:buChar char="•"/>
            </a:pPr>
            <a:endParaRPr lang="en-US" altLang="en-US" sz="1500" dirty="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  <a:p>
            <a:pPr marL="174625" indent="-174625" defTabSz="885825">
              <a:buClrTx/>
              <a:buSzPct val="100000"/>
              <a:buFontTx/>
              <a:buChar char="•"/>
            </a:pPr>
            <a:r>
              <a:rPr lang="en-US" altLang="en-US" sz="1500" dirty="0">
                <a:solidFill>
                  <a:srgbClr val="27448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Track Detection</a:t>
            </a:r>
          </a:p>
          <a:p>
            <a:pPr marL="541338" lvl="1" indent="-173038" defTabSz="885825">
              <a:buSzPct val="4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The intersections are detected by means of voting in an accumulator matrix and detecting the local maximum.</a:t>
            </a:r>
          </a:p>
        </p:txBody>
      </p:sp>
      <p:sp>
        <p:nvSpPr>
          <p:cNvPr id="10242" name="Text Box 2" descr="Google Shape;114;p16"/>
          <p:cNvSpPr txBox="1">
            <a:spLocks/>
          </p:cNvSpPr>
          <p:nvPr/>
        </p:nvSpPr>
        <p:spPr bwMode="auto">
          <a:xfrm>
            <a:off x="7245350" y="2378075"/>
            <a:ext cx="166846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pPr algn="ctr"/>
            <a:r>
              <a:rPr lang="en-US" altLang="en-US" sz="1000">
                <a:solidFill>
                  <a:srgbClr val="FFFFFF"/>
                </a:solidFill>
                <a:latin typeface="Playfair Display" charset="0"/>
                <a:sym typeface="Playfair Display" charset="0"/>
              </a:rPr>
              <a:t>Hough Space</a:t>
            </a:r>
          </a:p>
        </p:txBody>
      </p:sp>
      <p:sp>
        <p:nvSpPr>
          <p:cNvPr id="10243" name="Text Box 3" descr="Google Shape;119;p17"/>
          <p:cNvSpPr txBox="1">
            <a:spLocks/>
          </p:cNvSpPr>
          <p:nvPr/>
        </p:nvSpPr>
        <p:spPr bwMode="auto">
          <a:xfrm>
            <a:off x="311150" y="382588"/>
            <a:ext cx="85201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>
            <a:lvl1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Trebuchet MS" panose="020B0603020202020204" pitchFamily="34" charset="0"/>
                <a:sym typeface="Trebuchet MS" panose="020B0603020202020204" pitchFamily="34" charset="0"/>
              </a:rPr>
              <a:t>Hough Transform for Linear Track</a:t>
            </a:r>
          </a:p>
        </p:txBody>
      </p:sp>
      <p:sp>
        <p:nvSpPr>
          <p:cNvPr id="10244" name="Text Box 4"/>
          <p:cNvSpPr txBox="1">
            <a:spLocks/>
          </p:cNvSpPr>
          <p:nvPr/>
        </p:nvSpPr>
        <p:spPr bwMode="auto">
          <a:xfrm>
            <a:off x="2989263" y="533400"/>
            <a:ext cx="35179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indent="1828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indent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indent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indent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indent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4" algn="ctr">
              <a:lnSpc>
                <a:spcPct val="115000"/>
              </a:lnSpc>
            </a:pPr>
            <a:r>
              <a:rPr lang="en-US" altLang="en-US" sz="1600" dirty="0">
                <a:latin typeface="Trebuchet MS" panose="020B0603020202020204" pitchFamily="34" charset="0"/>
                <a:sym typeface="Trebuchet MS" panose="020B0603020202020204" pitchFamily="34" charset="0"/>
              </a:rPr>
              <a:t>          </a:t>
            </a:r>
            <a:r>
              <a:rPr lang="en-US" altLang="en-US" sz="1600" i="1" dirty="0">
                <a:latin typeface="Times Roman" charset="0"/>
                <a:sym typeface="Times Roman" charset="0"/>
              </a:rPr>
              <a:t>y = mx + c</a:t>
            </a:r>
            <a:endParaRPr lang="en-US" altLang="en-US" sz="16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0245" name="Picture 5" descr="linear-xy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850" y="379413"/>
            <a:ext cx="2179638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6" name="Picture 6" descr="linear-mc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38" y="2719388"/>
            <a:ext cx="2151062" cy="232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255782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ChangeArrowheads="1"/>
          </p:cNvSpPr>
          <p:nvPr>
            <p:ph type="body" sz="half" idx="1"/>
          </p:nvPr>
        </p:nvSpPr>
        <p:spPr>
          <a:xfrm>
            <a:off x="311150" y="1223963"/>
            <a:ext cx="8520113" cy="1781175"/>
          </a:xfrm>
        </p:spPr>
        <p:txBody>
          <a:bodyPr/>
          <a:lstStyle/>
          <a:p>
            <a:pPr marL="241300" indent="-147638" defTabSz="758825">
              <a:buSzPts val="500"/>
              <a:buFont typeface="Helvetica" panose="020B0604020202020204" pitchFamily="34" charset="0"/>
              <a:buBlip>
                <a:blip r:embed="rId2"/>
              </a:buBlip>
            </a:pPr>
            <a: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Vertical lines: </a:t>
            </a:r>
            <a:r>
              <a:rPr lang="en-US" altLang="en-US" sz="1300" i="1">
                <a:latin typeface="Times Roman" charset="0"/>
                <a:ea typeface="Times Roman" charset="0"/>
                <a:cs typeface="Times Roman" charset="0"/>
                <a:sym typeface="Times Roman" charset="0"/>
              </a:rPr>
              <a:t>m, c</a:t>
            </a:r>
            <a: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 </a:t>
            </a:r>
            <a:r>
              <a:rPr lang="en-US" altLang="en-US" sz="1300" i="1">
                <a:latin typeface="Times Roman" charset="0"/>
                <a:ea typeface="Times Roman" charset="0"/>
                <a:cs typeface="Times Roman" charset="0"/>
                <a:sym typeface="Times Roman" charset="0"/>
              </a:rPr>
              <a:t>= unbounded.</a:t>
            </a:r>
            <a: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 </a:t>
            </a:r>
            <a:b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This implies, accumulator needs infinite space.</a:t>
            </a:r>
          </a:p>
          <a:p>
            <a:pPr marL="241300" indent="-147638" defTabSz="758825">
              <a:buSzPts val="500"/>
              <a:buFont typeface="Helvetica" panose="020B0604020202020204" pitchFamily="34" charset="0"/>
              <a:buBlip>
                <a:blip r:embed="rId2"/>
              </a:buBlip>
            </a:pPr>
            <a:endParaRPr lang="en-US" altLang="en-US" sz="130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  <a:p>
            <a:pPr marL="241300" indent="-147638" defTabSz="758825">
              <a:buSzPts val="500"/>
              <a:buFont typeface="Helvetica" panose="020B0604020202020204" pitchFamily="34" charset="0"/>
              <a:buBlip>
                <a:blip r:embed="rId2"/>
              </a:buBlip>
            </a:pPr>
            <a: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Mitigation: a different representation of the transformation. </a:t>
            </a:r>
            <a:b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Point in</a:t>
            </a:r>
            <a:r>
              <a:rPr lang="en-US" altLang="en-US" sz="1300" i="1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 </a:t>
            </a:r>
            <a:r>
              <a:rPr lang="en-US" altLang="en-US" sz="1300" i="1">
                <a:latin typeface="Times Roman" charset="0"/>
                <a:ea typeface="Times Roman" charset="0"/>
                <a:cs typeface="Times Roman" charset="0"/>
                <a:sym typeface="Times Roman" charset="0"/>
              </a:rPr>
              <a:t>(x, y)</a:t>
            </a:r>
            <a:r>
              <a:rPr lang="en-US" altLang="en-US" sz="1300" i="1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 </a:t>
            </a:r>
            <a: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space is represented by a sinusoid in</a:t>
            </a:r>
            <a:r>
              <a:rPr lang="en-US" altLang="en-US" sz="1300" i="1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 </a:t>
            </a:r>
            <a:r>
              <a:rPr lang="en-US" altLang="en-US" sz="1300" i="1">
                <a:latin typeface="Times Roman" charset="0"/>
                <a:ea typeface="Times Roman" charset="0"/>
                <a:cs typeface="Times Roman" charset="0"/>
                <a:sym typeface="Times Roman" charset="0"/>
              </a:rPr>
              <a:t>(r, θ)</a:t>
            </a:r>
            <a:r>
              <a:rPr lang="en-US" altLang="en-US" sz="1300" i="1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.</a:t>
            </a:r>
            <a:endParaRPr lang="en-US" altLang="en-US" sz="130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  <a:p>
            <a:pPr marL="241300" indent="-147638" defTabSz="758825">
              <a:buSzPts val="500"/>
              <a:buFont typeface="Helvetica" panose="020B0604020202020204" pitchFamily="34" charset="0"/>
              <a:buBlip>
                <a:blip r:embed="rId2"/>
              </a:buBlip>
            </a:pPr>
            <a:endParaRPr lang="en-US" altLang="en-US" sz="130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  <a:p>
            <a:pPr marL="241300" indent="-147638" defTabSz="758825">
              <a:buSzPts val="500"/>
              <a:buFont typeface="Helvetica" panose="020B0604020202020204" pitchFamily="34" charset="0"/>
              <a:buBlip>
                <a:blip r:embed="rId2"/>
              </a:buBlip>
            </a:pPr>
            <a:r>
              <a:rPr lang="en-US" altLang="en-US" sz="13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Line in polar coordinates:</a:t>
            </a:r>
          </a:p>
        </p:txBody>
      </p:sp>
      <p:pic>
        <p:nvPicPr>
          <p:cNvPr id="12290" name="Picture 2" descr="Google Shape;110;p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4251325"/>
            <a:ext cx="1927225" cy="24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Picture 3" descr="linear-accumulator-filtered.pn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1870075"/>
            <a:ext cx="1925638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2" name="Text Box 4"/>
          <p:cNvSpPr txBox="1">
            <a:spLocks/>
          </p:cNvSpPr>
          <p:nvPr/>
        </p:nvSpPr>
        <p:spPr bwMode="auto">
          <a:xfrm>
            <a:off x="7104063" y="1474788"/>
            <a:ext cx="1350962" cy="38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Accumulator space </a:t>
            </a:r>
            <a:b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200">
                <a:latin typeface="Trebuchet MS" panose="020B0603020202020204" pitchFamily="34" charset="0"/>
                <a:sym typeface="Trebuchet MS" panose="020B0603020202020204" pitchFamily="34" charset="0"/>
              </a:rPr>
              <a:t>for 5 straight lines</a:t>
            </a:r>
          </a:p>
        </p:txBody>
      </p:sp>
      <p:sp>
        <p:nvSpPr>
          <p:cNvPr id="12293" name="Text Box 5"/>
          <p:cNvSpPr txBox="1">
            <a:spLocks/>
          </p:cNvSpPr>
          <p:nvPr/>
        </p:nvSpPr>
        <p:spPr bwMode="auto">
          <a:xfrm>
            <a:off x="566738" y="3059113"/>
            <a:ext cx="6254750" cy="137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indent="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indent="685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indent="1828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indent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indent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indent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indent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lvl="4">
              <a:lnSpc>
                <a:spcPct val="115000"/>
              </a:lnSpc>
            </a:pPr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          </a:t>
            </a:r>
            <a:r>
              <a:rPr lang="en-US" altLang="en-US" sz="1600" i="1">
                <a:latin typeface="Times Roman" charset="0"/>
                <a:sym typeface="Times Roman" charset="0"/>
              </a:rPr>
              <a:t>r = x cos(θ) + y sin(θ) </a:t>
            </a:r>
          </a:p>
          <a:p>
            <a:pPr>
              <a:lnSpc>
                <a:spcPct val="115000"/>
              </a:lnSpc>
            </a:pPr>
            <a:endParaRPr lang="en-US" altLang="en-US" sz="1600" i="1">
              <a:latin typeface="Times Roman" charset="0"/>
              <a:sym typeface="Times Roman" charset="0"/>
            </a:endParaRPr>
          </a:p>
          <a:p>
            <a:pPr lvl="1">
              <a:lnSpc>
                <a:spcPct val="115000"/>
              </a:lnSpc>
            </a:pPr>
            <a:r>
              <a:rPr lang="en-US" altLang="en-US" sz="1600" i="1">
                <a:latin typeface="Times Roman" charset="0"/>
                <a:sym typeface="Times Roman" charset="0"/>
              </a:rPr>
              <a:t>where,</a:t>
            </a:r>
          </a:p>
          <a:p>
            <a:pPr lvl="3">
              <a:lnSpc>
                <a:spcPct val="115000"/>
              </a:lnSpc>
            </a:pPr>
            <a:r>
              <a:rPr lang="en-US" altLang="en-US" sz="1600" i="1">
                <a:latin typeface="Times Roman" charset="0"/>
                <a:sym typeface="Times Roman" charset="0"/>
              </a:rPr>
              <a:t>θ </a:t>
            </a:r>
            <a:r>
              <a:rPr lang="en-US" altLang="en-US" sz="1600" i="1">
                <a:latin typeface="Trebuchet MS" panose="020B0603020202020204" pitchFamily="34" charset="0"/>
                <a:sym typeface="Trebuchet MS" panose="020B0603020202020204" pitchFamily="34" charset="0"/>
              </a:rPr>
              <a:t>∈</a:t>
            </a:r>
            <a:r>
              <a:rPr lang="en-US" altLang="en-US" sz="1600" i="1">
                <a:latin typeface="Times Roman" charset="0"/>
                <a:sym typeface="Times Roman" charset="0"/>
              </a:rPr>
              <a:t> [-90</a:t>
            </a:r>
            <a:r>
              <a:rPr lang="en-US" altLang="en-US" sz="1600" i="1" baseline="32000">
                <a:latin typeface="Times Roman" charset="0"/>
                <a:sym typeface="Times Roman" charset="0"/>
              </a:rPr>
              <a:t>0</a:t>
            </a:r>
            <a:r>
              <a:rPr lang="en-US" altLang="en-US" sz="1600" i="1">
                <a:latin typeface="Times Roman" charset="0"/>
                <a:sym typeface="Times Roman" charset="0"/>
              </a:rPr>
              <a:t> , +90</a:t>
            </a:r>
            <a:r>
              <a:rPr lang="en-US" altLang="en-US" sz="1600" i="1" baseline="32000">
                <a:latin typeface="Times Roman" charset="0"/>
                <a:sym typeface="Times Roman" charset="0"/>
              </a:rPr>
              <a:t>0</a:t>
            </a:r>
            <a:r>
              <a:rPr lang="en-US" altLang="en-US" sz="1600" i="1">
                <a:latin typeface="Times Roman" charset="0"/>
                <a:sym typeface="Times Roman" charset="0"/>
              </a:rPr>
              <a:t>]</a:t>
            </a:r>
          </a:p>
          <a:p>
            <a:pPr lvl="3">
              <a:lnSpc>
                <a:spcPct val="115000"/>
              </a:lnSpc>
            </a:pPr>
            <a:r>
              <a:rPr lang="en-US" altLang="en-US" sz="1600" i="1">
                <a:latin typeface="Times Roman" charset="0"/>
                <a:sym typeface="Times Roman" charset="0"/>
              </a:rPr>
              <a:t>r = [0, len(xy-space</a:t>
            </a:r>
            <a:r>
              <a:rPr lang="en-US" altLang="en-US" sz="1600" i="1" baseline="-6000">
                <a:latin typeface="Times Roman" charset="0"/>
                <a:sym typeface="Times Roman" charset="0"/>
              </a:rPr>
              <a:t>diagonal</a:t>
            </a:r>
            <a:r>
              <a:rPr lang="en-US" altLang="en-US" sz="1600" i="1">
                <a:latin typeface="Times Roman" charset="0"/>
                <a:sym typeface="Times Roman" charset="0"/>
              </a:rPr>
              <a:t>)]</a:t>
            </a:r>
            <a:endParaRPr lang="en-US" altLang="en-US" sz="1600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294" name="Text Box 6" descr="Google Shape;119;p17"/>
          <p:cNvSpPr txBox="1">
            <a:spLocks/>
          </p:cNvSpPr>
          <p:nvPr/>
        </p:nvSpPr>
        <p:spPr bwMode="auto">
          <a:xfrm>
            <a:off x="311150" y="382588"/>
            <a:ext cx="852011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>
            <a:lvl1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749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749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Trebuchet MS" panose="020B0603020202020204" pitchFamily="34" charset="0"/>
                <a:sym typeface="Trebuchet MS" panose="020B0603020202020204" pitchFamily="34" charset="0"/>
              </a:rPr>
              <a:t>Hough Transform for Linear Track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9399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Screen Shot 2020-08-02 at 12.36.0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1314450"/>
            <a:ext cx="2543175" cy="186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38" name="Picture 2" descr="Screen Shot 2020-08-02 at 12.36.2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1449388"/>
            <a:ext cx="1803400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39" name="Picture 3" descr="Google Shape;141;p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7" t="46404" r="2545"/>
          <a:stretch>
            <a:fillRect/>
          </a:stretch>
        </p:blipFill>
        <p:spPr bwMode="auto">
          <a:xfrm>
            <a:off x="3541713" y="688975"/>
            <a:ext cx="168592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0" name="Text Box 4" descr="Google Shape;156;p20"/>
          <p:cNvSpPr txBox="1">
            <a:spLocks/>
          </p:cNvSpPr>
          <p:nvPr/>
        </p:nvSpPr>
        <p:spPr bwMode="auto">
          <a:xfrm>
            <a:off x="2008188" y="773113"/>
            <a:ext cx="1041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>
            <a:lvl1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500">
                <a:latin typeface="Trebuchet MS" panose="020B0603020202020204" pitchFamily="34" charset="0"/>
                <a:sym typeface="Trebuchet MS" panose="020B0603020202020204" pitchFamily="34" charset="0"/>
              </a:rPr>
              <a:t>Tracks</a:t>
            </a:r>
          </a:p>
        </p:txBody>
      </p:sp>
      <p:sp>
        <p:nvSpPr>
          <p:cNvPr id="14341" name="Text Box 5" descr="Google Shape;156;p20"/>
          <p:cNvSpPr txBox="1">
            <a:spLocks/>
          </p:cNvSpPr>
          <p:nvPr/>
        </p:nvSpPr>
        <p:spPr bwMode="auto">
          <a:xfrm>
            <a:off x="5962650" y="612775"/>
            <a:ext cx="121285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/>
          <a:p>
            <a:pPr algn="ctr"/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Recognized</a:t>
            </a:r>
          </a:p>
          <a:p>
            <a:pPr algn="ctr"/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Track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 flipH="1">
            <a:off x="5802313" y="1128713"/>
            <a:ext cx="474662" cy="1866900"/>
          </a:xfrm>
          <a:prstGeom prst="line">
            <a:avLst/>
          </a:prstGeom>
          <a:noFill/>
          <a:ln w="12700" cap="flat" cmpd="sng">
            <a:solidFill>
              <a:srgbClr val="A7A7A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2924175" y="1006475"/>
            <a:ext cx="500063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pic>
        <p:nvPicPr>
          <p:cNvPr id="14344" name="Picture 8" descr="Screen Shot 2020-08-02 at 2.37.07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3373438"/>
            <a:ext cx="1803400" cy="16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5" name="Picture 9" descr="Screen Shot 2020-08-02 at 2.36.48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175" y="3255963"/>
            <a:ext cx="2555875" cy="188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5345113" y="1006475"/>
            <a:ext cx="500062" cy="0"/>
          </a:xfrm>
          <a:prstGeom prst="line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14347" name="Text Box 11" descr="Google Shape;156;p20"/>
          <p:cNvSpPr txBox="1">
            <a:spLocks/>
          </p:cNvSpPr>
          <p:nvPr/>
        </p:nvSpPr>
        <p:spPr bwMode="auto">
          <a:xfrm>
            <a:off x="511175" y="1968500"/>
            <a:ext cx="121126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>
            <a:lvl1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500">
                <a:latin typeface="Trebuchet MS" panose="020B0603020202020204" pitchFamily="34" charset="0"/>
                <a:sym typeface="Trebuchet MS" panose="020B0603020202020204" pitchFamily="34" charset="0"/>
              </a:rPr>
              <a:t>One Track</a:t>
            </a:r>
          </a:p>
        </p:txBody>
      </p:sp>
      <p:sp>
        <p:nvSpPr>
          <p:cNvPr id="14348" name="Text Box 12" descr="Google Shape;156;p20"/>
          <p:cNvSpPr txBox="1">
            <a:spLocks/>
          </p:cNvSpPr>
          <p:nvPr/>
        </p:nvSpPr>
        <p:spPr bwMode="auto">
          <a:xfrm>
            <a:off x="595313" y="3992563"/>
            <a:ext cx="1042987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 anchor="b"/>
          <a:lstStyle>
            <a:lvl1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1500">
                <a:latin typeface="Trebuchet MS" panose="020B0603020202020204" pitchFamily="34" charset="0"/>
                <a:sym typeface="Trebuchet MS" panose="020B0603020202020204" pitchFamily="34" charset="0"/>
              </a:rPr>
              <a:t>Event</a:t>
            </a:r>
          </a:p>
        </p:txBody>
      </p:sp>
      <p:sp>
        <p:nvSpPr>
          <p:cNvPr id="14349" name="Text Box 13"/>
          <p:cNvSpPr txBox="1">
            <a:spLocks/>
          </p:cNvSpPr>
          <p:nvPr/>
        </p:nvSpPr>
        <p:spPr bwMode="auto">
          <a:xfrm>
            <a:off x="7331075" y="4106863"/>
            <a:ext cx="1755775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i="1">
                <a:latin typeface="Times Roman" charset="0"/>
                <a:sym typeface="Times Roman" charset="0"/>
              </a:rPr>
              <a:t>( local maxima / hot bins )</a:t>
            </a:r>
          </a:p>
        </p:txBody>
      </p:sp>
      <p:sp>
        <p:nvSpPr>
          <p:cNvPr id="14350" name="Text Box 14"/>
          <p:cNvSpPr txBox="1">
            <a:spLocks/>
          </p:cNvSpPr>
          <p:nvPr/>
        </p:nvSpPr>
        <p:spPr bwMode="auto">
          <a:xfrm>
            <a:off x="7321550" y="3919538"/>
            <a:ext cx="1255713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300" i="1">
                <a:latin typeface="Times Roman" charset="0"/>
                <a:sym typeface="Times Roman" charset="0"/>
              </a:rPr>
              <a:t>Recognized Tracks</a:t>
            </a:r>
          </a:p>
        </p:txBody>
      </p:sp>
      <p:sp>
        <p:nvSpPr>
          <p:cNvPr id="14351" name="Rectangle 15" descr="Google Shape;149;p19"/>
          <p:cNvSpPr>
            <a:spLocks noChangeArrowheads="1"/>
          </p:cNvSpPr>
          <p:nvPr>
            <p:ph type="title"/>
          </p:nvPr>
        </p:nvSpPr>
        <p:spPr>
          <a:xfrm>
            <a:off x="311150" y="95250"/>
            <a:ext cx="8520113" cy="550863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Hough Transform for Circular Tracks</a:t>
            </a:r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>
            <a:off x="576263" y="3216275"/>
            <a:ext cx="6561137" cy="0"/>
          </a:xfrm>
          <a:prstGeom prst="line">
            <a:avLst/>
          </a:prstGeom>
          <a:noFill/>
          <a:ln w="9525" cap="flat" cmpd="sng">
            <a:solidFill>
              <a:srgbClr val="A7A7A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altLang="en-US"/>
          </a:p>
        </p:txBody>
      </p:sp>
      <p:sp>
        <p:nvSpPr>
          <p:cNvPr id="14353" name="Text Box 17"/>
          <p:cNvSpPr txBox="1">
            <a:spLocks/>
          </p:cNvSpPr>
          <p:nvPr/>
        </p:nvSpPr>
        <p:spPr bwMode="auto">
          <a:xfrm>
            <a:off x="411163" y="557213"/>
            <a:ext cx="2243137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On a Toy Model Detector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 descr="Google Shape;119;p17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Hough Transform</a:t>
            </a:r>
          </a:p>
        </p:txBody>
      </p:sp>
      <p:sp>
        <p:nvSpPr>
          <p:cNvPr id="15362" name="Text Box 2"/>
          <p:cNvSpPr txBox="1">
            <a:spLocks/>
          </p:cNvSpPr>
          <p:nvPr/>
        </p:nvSpPr>
        <p:spPr bwMode="auto">
          <a:xfrm>
            <a:off x="339725" y="668338"/>
            <a:ext cx="3055938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Grover-Long Algorithm for Search</a:t>
            </a:r>
          </a:p>
        </p:txBody>
      </p:sp>
      <p:sp>
        <p:nvSpPr>
          <p:cNvPr id="15363" name="Text Box 3" descr="Google Shape;156;p20"/>
          <p:cNvSpPr txBox="1">
            <a:spLocks/>
          </p:cNvSpPr>
          <p:nvPr/>
        </p:nvSpPr>
        <p:spPr bwMode="auto">
          <a:xfrm>
            <a:off x="319088" y="1144588"/>
            <a:ext cx="8386762" cy="296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119063" indent="-119063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58800" indent="-1778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00000"/>
              <a:buFontTx/>
              <a:buChar char="•"/>
            </a:pPr>
            <a:r>
              <a:rPr lang="en-US" altLang="en-US" sz="1600" dirty="0" smtClean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Hybrid Quantum/Classical Algorithm</a:t>
            </a:r>
          </a:p>
          <a:p>
            <a:pPr>
              <a:buSzPct val="100000"/>
              <a:buFontTx/>
              <a:buChar char="•"/>
            </a:pPr>
            <a:endParaRPr lang="en-US" altLang="en-US" sz="1600" dirty="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buSzPct val="100000"/>
              <a:buFontTx/>
              <a:buChar char="•"/>
            </a:pPr>
            <a:endParaRPr lang="en-US" altLang="en-US" sz="1600" dirty="0" smtClean="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buSzPct val="100000"/>
              <a:buFontTx/>
              <a:buChar char="•"/>
            </a:pPr>
            <a:endParaRPr lang="en-US" altLang="en-US" sz="1600" dirty="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buSzPct val="100000"/>
              <a:buFontTx/>
              <a:buChar char="•"/>
            </a:pPr>
            <a:endParaRPr lang="en-US" altLang="en-US" sz="1600" dirty="0" smtClean="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buSzPct val="100000"/>
              <a:buFontTx/>
              <a:buChar char="•"/>
            </a:pPr>
            <a:endParaRPr lang="en-US" altLang="en-US" sz="1600" dirty="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buSzPct val="100000"/>
              <a:buFontTx/>
              <a:buChar char="•"/>
            </a:pPr>
            <a:endParaRPr lang="en-US" altLang="en-US" sz="16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buSzPct val="100000"/>
              <a:buFontTx/>
              <a:buChar char="•"/>
            </a:pPr>
            <a:r>
              <a:rPr lang="en-US" altLang="en-US" sz="1600" dirty="0" smtClean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Quantum </a:t>
            </a:r>
            <a:r>
              <a:rPr lang="en-US" altLang="en-US" sz="1600" dirty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Maxima </a:t>
            </a:r>
            <a:r>
              <a:rPr lang="en-US" altLang="en-US" sz="1600" dirty="0" smtClean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Algorithm</a:t>
            </a:r>
            <a:r>
              <a:rPr lang="en-US" altLang="en-US" sz="1600" baseline="32000" dirty="0" smtClean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[1]</a:t>
            </a:r>
            <a:endParaRPr lang="en-US" altLang="en-US" sz="1600" baseline="32000" dirty="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FontTx/>
              <a:buBlip>
                <a:blip r:embed="rId3"/>
              </a:buBlip>
            </a:pPr>
            <a:r>
              <a:rPr lang="en-US" altLang="en-US" sz="1600" dirty="0">
                <a:latin typeface="Trebuchet MS" panose="020B0603020202020204" pitchFamily="34" charset="0"/>
                <a:sym typeface="Trebuchet MS" panose="020B0603020202020204" pitchFamily="34" charset="0"/>
              </a:rPr>
              <a:t>Grover-Long (GL) Algorithm: Finite </a:t>
            </a:r>
            <a:r>
              <a:rPr lang="en-US" altLang="en-US" sz="16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Search for Maxima in Accumulator Space.</a:t>
            </a:r>
            <a:endParaRPr lang="en-US" altLang="en-US" sz="16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FontTx/>
              <a:buBlip>
                <a:blip r:embed="rId3"/>
              </a:buBlip>
            </a:pPr>
            <a:r>
              <a:rPr lang="en-US" altLang="en-US" sz="1600" dirty="0">
                <a:latin typeface="Trebuchet MS" panose="020B0603020202020204" pitchFamily="34" charset="0"/>
                <a:sym typeface="Trebuchet MS" panose="020B0603020202020204" pitchFamily="34" charset="0"/>
              </a:rPr>
              <a:t>Close estimates of the ratio of the number of solutions* M and the searched space N, renders success probability close to 100%.</a:t>
            </a:r>
          </a:p>
        </p:txBody>
      </p:sp>
      <p:sp>
        <p:nvSpPr>
          <p:cNvPr id="15364" name="Text Box 4" descr="Google Shape;173;p21"/>
          <p:cNvSpPr txBox="1">
            <a:spLocks/>
          </p:cNvSpPr>
          <p:nvPr/>
        </p:nvSpPr>
        <p:spPr bwMode="auto">
          <a:xfrm>
            <a:off x="49213" y="4603750"/>
            <a:ext cx="8280400" cy="430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>
            <a:spAutoFit/>
          </a:bodyPr>
          <a:lstStyle/>
          <a:p>
            <a:r>
              <a:rPr lang="en-US" altLang="en-US" sz="800" dirty="0" smtClean="0"/>
              <a:t>[</a:t>
            </a:r>
            <a:r>
              <a:rPr lang="en-US" altLang="en-US" sz="800" dirty="0"/>
              <a:t>1</a:t>
            </a:r>
            <a:r>
              <a:rPr lang="en-US" altLang="en-US" sz="800" dirty="0" smtClean="0"/>
              <a:t> </a:t>
            </a:r>
            <a:r>
              <a:rPr lang="en-US" altLang="en-US" sz="800" dirty="0"/>
              <a:t>] [CQGW19] An Optimized Quantum Maximum or Minimum Searching Algorithm and its Circuits. (2019) </a:t>
            </a:r>
            <a:r>
              <a:rPr lang="en-US" altLang="en-US" sz="800" u="sng" dirty="0">
                <a:solidFill>
                  <a:srgbClr val="57BB8A"/>
                </a:solidFill>
                <a:hlinkClick r:id="rId4"/>
              </a:rPr>
              <a:t>https://arxiv.org/abs/1908.07943</a:t>
            </a:r>
            <a:endParaRPr lang="en-US" altLang="en-US" sz="800" dirty="0"/>
          </a:p>
          <a:p>
            <a:r>
              <a:rPr lang="en-US" altLang="en-US" sz="800" dirty="0"/>
              <a:t>* not a necessary condition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" name="Picture 6" descr="Google Shape;97;p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023" y="1561306"/>
            <a:ext cx="4572891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 descr="Google Shape;119;p17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Hough Transform</a:t>
            </a:r>
          </a:p>
        </p:txBody>
      </p:sp>
      <p:sp>
        <p:nvSpPr>
          <p:cNvPr id="17410" name="Text Box 2"/>
          <p:cNvSpPr txBox="1">
            <a:spLocks/>
          </p:cNvSpPr>
          <p:nvPr/>
        </p:nvSpPr>
        <p:spPr bwMode="auto">
          <a:xfrm>
            <a:off x="339725" y="658813"/>
            <a:ext cx="531971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dirty="0">
                <a:latin typeface="Trebuchet MS" panose="020B0603020202020204" pitchFamily="34" charset="0"/>
                <a:sym typeface="Trebuchet MS" panose="020B0603020202020204" pitchFamily="34" charset="0"/>
              </a:rPr>
              <a:t>Grover-Long Algorithm for Search on a Toy Model Detector</a:t>
            </a:r>
          </a:p>
        </p:txBody>
      </p:sp>
      <p:sp>
        <p:nvSpPr>
          <p:cNvPr id="17411" name="Text Box 3"/>
          <p:cNvSpPr txBox="1">
            <a:spLocks/>
          </p:cNvSpPr>
          <p:nvPr/>
        </p:nvSpPr>
        <p:spPr bwMode="auto">
          <a:xfrm>
            <a:off x="7170108" y="920751"/>
            <a:ext cx="190341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i="1" dirty="0">
                <a:latin typeface="Trebuchet MS" panose="020B0603020202020204" pitchFamily="34" charset="0"/>
                <a:sym typeface="Trebuchet MS" panose="020B0603020202020204" pitchFamily="34" charset="0"/>
              </a:rPr>
              <a:t>Algorithm Flowchart</a:t>
            </a:r>
          </a:p>
        </p:txBody>
      </p:sp>
      <p:pic>
        <p:nvPicPr>
          <p:cNvPr id="17412" name="Picture 4" descr="qht.qpr-flowch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1466" b="3751"/>
          <a:stretch>
            <a:fillRect/>
          </a:stretch>
        </p:blipFill>
        <p:spPr bwMode="auto">
          <a:xfrm>
            <a:off x="17463" y="1182688"/>
            <a:ext cx="9107487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 descr="Google Shape;119;p17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Hough Transform</a:t>
            </a:r>
          </a:p>
        </p:txBody>
      </p:sp>
      <p:sp>
        <p:nvSpPr>
          <p:cNvPr id="17410" name="Text Box 2"/>
          <p:cNvSpPr txBox="1">
            <a:spLocks/>
          </p:cNvSpPr>
          <p:nvPr/>
        </p:nvSpPr>
        <p:spPr bwMode="auto">
          <a:xfrm>
            <a:off x="339725" y="658813"/>
            <a:ext cx="531971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dirty="0">
                <a:latin typeface="Trebuchet MS" panose="020B0603020202020204" pitchFamily="34" charset="0"/>
                <a:sym typeface="Trebuchet MS" panose="020B0603020202020204" pitchFamily="34" charset="0"/>
              </a:rPr>
              <a:t>Grover-Long Algorithm for Search on a Toy Model Detector</a:t>
            </a:r>
          </a:p>
        </p:txBody>
      </p:sp>
      <p:sp>
        <p:nvSpPr>
          <p:cNvPr id="17411" name="Text Box 3"/>
          <p:cNvSpPr txBox="1">
            <a:spLocks/>
          </p:cNvSpPr>
          <p:nvPr/>
        </p:nvSpPr>
        <p:spPr bwMode="auto">
          <a:xfrm>
            <a:off x="7170108" y="920751"/>
            <a:ext cx="190341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i="1" dirty="0">
                <a:latin typeface="Trebuchet MS" panose="020B0603020202020204" pitchFamily="34" charset="0"/>
                <a:sym typeface="Trebuchet MS" panose="020B0603020202020204" pitchFamily="34" charset="0"/>
              </a:rPr>
              <a:t>Algorithm Flowchart</a:t>
            </a:r>
          </a:p>
        </p:txBody>
      </p:sp>
      <p:pic>
        <p:nvPicPr>
          <p:cNvPr id="17412" name="Picture 4" descr="qht.qpr-flowch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1466" b="3751"/>
          <a:stretch>
            <a:fillRect/>
          </a:stretch>
        </p:blipFill>
        <p:spPr bwMode="auto">
          <a:xfrm>
            <a:off x="17463" y="1182688"/>
            <a:ext cx="9107487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6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 flipH="1">
            <a:off x="17464" y="4457847"/>
            <a:ext cx="3563936" cy="0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rgbClr val="0070C0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339725" y="4460874"/>
            <a:ext cx="30059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Construction of Classical Accumulator Space</a:t>
            </a:r>
            <a:endParaRPr lang="en-US" sz="1100" i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H="1">
            <a:off x="7391400" y="4460874"/>
            <a:ext cx="1682121" cy="0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rgbClr val="0070C0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>
          <a:xfrm>
            <a:off x="7615623" y="4454981"/>
            <a:ext cx="14045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Label Mapping</a:t>
            </a:r>
            <a:br>
              <a:rPr lang="en-US" alt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and Reconstruction</a:t>
            </a:r>
            <a:endParaRPr lang="en-US" sz="1100" i="1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3725330" y="4454981"/>
            <a:ext cx="3513670" cy="5893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rgbClr val="0070C0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3999213" y="4461603"/>
            <a:ext cx="29690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Quantum Hough Transform/Maxima Finding</a:t>
            </a:r>
            <a:endParaRPr lang="en-US" sz="11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809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 descr="Google Shape;119;p17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Hough Transform</a:t>
            </a:r>
          </a:p>
        </p:txBody>
      </p:sp>
      <p:sp>
        <p:nvSpPr>
          <p:cNvPr id="17410" name="Text Box 2"/>
          <p:cNvSpPr txBox="1">
            <a:spLocks/>
          </p:cNvSpPr>
          <p:nvPr/>
        </p:nvSpPr>
        <p:spPr bwMode="auto">
          <a:xfrm>
            <a:off x="339725" y="658813"/>
            <a:ext cx="531971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dirty="0">
                <a:latin typeface="Trebuchet MS" panose="020B0603020202020204" pitchFamily="34" charset="0"/>
                <a:sym typeface="Trebuchet MS" panose="020B0603020202020204" pitchFamily="34" charset="0"/>
              </a:rPr>
              <a:t>Grover-Long Algorithm for Search on a Toy Model Detector</a:t>
            </a:r>
          </a:p>
        </p:txBody>
      </p:sp>
      <p:sp>
        <p:nvSpPr>
          <p:cNvPr id="17411" name="Text Box 3"/>
          <p:cNvSpPr txBox="1">
            <a:spLocks/>
          </p:cNvSpPr>
          <p:nvPr/>
        </p:nvSpPr>
        <p:spPr bwMode="auto">
          <a:xfrm>
            <a:off x="7170108" y="920751"/>
            <a:ext cx="1903413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i="1" dirty="0">
                <a:latin typeface="Trebuchet MS" panose="020B0603020202020204" pitchFamily="34" charset="0"/>
                <a:sym typeface="Trebuchet MS" panose="020B0603020202020204" pitchFamily="34" charset="0"/>
              </a:rPr>
              <a:t>Algorithm Flowchart</a:t>
            </a:r>
          </a:p>
        </p:txBody>
      </p:sp>
      <p:pic>
        <p:nvPicPr>
          <p:cNvPr id="17412" name="Picture 4" descr="qht.qpr-flowch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r="1466" b="3751"/>
          <a:stretch>
            <a:fillRect/>
          </a:stretch>
        </p:blipFill>
        <p:spPr bwMode="auto">
          <a:xfrm>
            <a:off x="17463" y="1182688"/>
            <a:ext cx="9107487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7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 bwMode="auto">
          <a:xfrm flipH="1">
            <a:off x="17464" y="4457847"/>
            <a:ext cx="3563936" cy="0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rgbClr val="0070C0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>
          <a:xfrm>
            <a:off x="339725" y="4460874"/>
            <a:ext cx="30059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Construction of Classical Accumulator Space</a:t>
            </a:r>
            <a:endParaRPr lang="en-US" sz="1100" i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H="1">
            <a:off x="7391400" y="4460874"/>
            <a:ext cx="1682121" cy="0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rgbClr val="0070C0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>
          <a:xfrm>
            <a:off x="7615623" y="4454981"/>
            <a:ext cx="14045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Label Mapping</a:t>
            </a:r>
            <a:br>
              <a:rPr lang="en-US" alt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alt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and Reconstruction</a:t>
            </a:r>
            <a:endParaRPr lang="en-US" sz="1100" i="1" dirty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3725330" y="4454981"/>
            <a:ext cx="3513670" cy="5893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rgbClr val="0070C0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5774566" y="4454981"/>
            <a:ext cx="155809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Quantum Hough Transform/</a:t>
            </a:r>
            <a:br>
              <a:rPr 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sz="1100" i="1" dirty="0" smtClean="0">
                <a:solidFill>
                  <a:srgbClr val="FF0000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Maxima Finding</a:t>
            </a:r>
            <a:endParaRPr lang="en-US" sz="1100" i="1" dirty="0">
              <a:solidFill>
                <a:srgbClr val="FF0000"/>
              </a:solidFill>
            </a:endParaRPr>
          </a:p>
        </p:txBody>
      </p:sp>
      <p:pic>
        <p:nvPicPr>
          <p:cNvPr id="14" name="Picture 5" descr="qht.qpr-flowchar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7" r="39737" b="3751"/>
          <a:stretch>
            <a:fillRect/>
          </a:stretch>
        </p:blipFill>
        <p:spPr bwMode="auto">
          <a:xfrm>
            <a:off x="3249613" y="584200"/>
            <a:ext cx="2643187" cy="440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9730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 descr="Google Shape;119;p17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 dirty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Hough </a:t>
            </a:r>
            <a:r>
              <a:rPr lang="en-US" altLang="en-US" sz="2400" dirty="0" smtClean="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Transform</a:t>
            </a:r>
            <a:endParaRPr lang="en-US" altLang="en-US" sz="2400" dirty="0">
              <a:latin typeface="Trebuchet MS" panose="020B0603020202020204" pitchFamily="34" charset="0"/>
              <a:ea typeface="Trebuchet MS" panose="020B0603020202020204" pitchFamily="34" charset="0"/>
              <a:cs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506" name="Text Box 2"/>
          <p:cNvSpPr txBox="1">
            <a:spLocks/>
          </p:cNvSpPr>
          <p:nvPr/>
        </p:nvSpPr>
        <p:spPr bwMode="auto">
          <a:xfrm>
            <a:off x="339725" y="668338"/>
            <a:ext cx="371601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 dirty="0">
                <a:latin typeface="Trebuchet MS" panose="020B0603020202020204" pitchFamily="34" charset="0"/>
                <a:sym typeface="Trebuchet MS" panose="020B0603020202020204" pitchFamily="34" charset="0"/>
              </a:rPr>
              <a:t>GL Subroutine and </a:t>
            </a:r>
            <a:r>
              <a:rPr lang="en-US" altLang="en-US" sz="16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Accumulator Mapping</a:t>
            </a:r>
            <a:endParaRPr lang="en-US" altLang="en-US" sz="16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507" name="Text Box 3" descr="Google Shape;156;p20"/>
          <p:cNvSpPr txBox="1">
            <a:spLocks/>
          </p:cNvSpPr>
          <p:nvPr/>
        </p:nvSpPr>
        <p:spPr bwMode="auto">
          <a:xfrm>
            <a:off x="286083" y="1317624"/>
            <a:ext cx="6819900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122238" indent="-122238"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44513" indent="-179388"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00000"/>
              <a:buFontTx/>
              <a:buChar char="•"/>
            </a:pPr>
            <a:r>
              <a:rPr lang="en-US" altLang="en-US" sz="1500" dirty="0" smtClean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Quantum Hough Transform = Quantum Maxima Finding for detecting concurrent lines in Parameter Space.</a:t>
            </a:r>
          </a:p>
          <a:p>
            <a:pPr lvl="1">
              <a:buSzPct val="30000"/>
              <a:buFontTx/>
              <a:buBlip>
                <a:blip r:embed="rId3"/>
              </a:buBlip>
            </a:pPr>
            <a:r>
              <a:rPr lang="en-US" altLang="en-US" sz="1500" dirty="0" smtClean="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The number of local maxima corresponds to the number of tracks in a given accumulator space.</a:t>
            </a:r>
          </a:p>
          <a:p>
            <a:pPr>
              <a:buSzPct val="100000"/>
              <a:buFontTx/>
              <a:buChar char="•"/>
            </a:pPr>
            <a:endParaRPr lang="en-US" altLang="en-US" sz="1500" dirty="0" smtClean="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>
              <a:buSzPct val="100000"/>
              <a:buFontTx/>
              <a:buChar char="•"/>
            </a:pPr>
            <a:r>
              <a:rPr lang="en-US" altLang="en-US" sz="1500" dirty="0" smtClean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Initial </a:t>
            </a:r>
            <a:r>
              <a:rPr lang="en-US" altLang="en-US" sz="1500" dirty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State </a:t>
            </a:r>
            <a:r>
              <a:rPr lang="en-US" altLang="en-US" sz="1500" dirty="0" smtClean="0">
                <a:solidFill>
                  <a:srgbClr val="27448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Preparation: Encode Accumulator matrix values.</a:t>
            </a:r>
            <a:endParaRPr lang="en-US" altLang="en-US" sz="1500" dirty="0">
              <a:solidFill>
                <a:srgbClr val="27448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sym typeface="Trebuchet MS" panose="020B0603020202020204" pitchFamily="34" charset="0"/>
              </a:rPr>
              <a:t>Each data value must be a: distinct, positive, integer.</a:t>
            </a:r>
          </a:p>
          <a:p>
            <a:pPr lvl="1">
              <a:buSzPct val="3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sym typeface="Trebuchet MS" panose="020B0603020202020204" pitchFamily="34" charset="0"/>
              </a:rPr>
              <a:t>Each </a:t>
            </a:r>
            <a:r>
              <a:rPr lang="en-US" altLang="en-US" sz="15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accumulator </a:t>
            </a:r>
            <a:r>
              <a:rPr lang="en-US" altLang="en-US" sz="1500" dirty="0">
                <a:latin typeface="Trebuchet MS" panose="020B0603020202020204" pitchFamily="34" charset="0"/>
                <a:sym typeface="Trebuchet MS" panose="020B0603020202020204" pitchFamily="34" charset="0"/>
              </a:rPr>
              <a:t>value is represented by a binary string. </a:t>
            </a:r>
            <a:endParaRPr lang="en-US" altLang="en-US" sz="1500" dirty="0" smtClean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FontTx/>
              <a:buBlip>
                <a:blip r:embed="rId3"/>
              </a:buBlip>
            </a:pPr>
            <a:r>
              <a:rPr lang="en-US" altLang="en-US" sz="15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Orthonormal </a:t>
            </a:r>
            <a:r>
              <a:rPr lang="en-US" altLang="en-US" sz="1500" dirty="0">
                <a:latin typeface="Trebuchet MS" panose="020B0603020202020204" pitchFamily="34" charset="0"/>
                <a:sym typeface="Trebuchet MS" panose="020B0603020202020204" pitchFamily="34" charset="0"/>
              </a:rPr>
              <a:t>basis states of |Ψ⟩ store data value, where |Ψ⟩ is the initial state. State preparation: </a:t>
            </a:r>
            <a:r>
              <a:rPr lang="en-US" altLang="en-US" sz="1500" dirty="0">
                <a:latin typeface="Times Roman" charset="0"/>
                <a:sym typeface="Times Roman" charset="0"/>
              </a:rPr>
              <a:t>log</a:t>
            </a:r>
            <a:r>
              <a:rPr lang="en-US" altLang="en-US" sz="1500" baseline="-6000" dirty="0">
                <a:latin typeface="Times Roman" charset="0"/>
                <a:sym typeface="Times Roman" charset="0"/>
              </a:rPr>
              <a:t>2</a:t>
            </a:r>
            <a:r>
              <a:rPr lang="en-US" altLang="en-US" sz="1500" dirty="0">
                <a:latin typeface="Times Roman" charset="0"/>
                <a:sym typeface="Times Roman" charset="0"/>
              </a:rPr>
              <a:t>(N)</a:t>
            </a:r>
            <a:r>
              <a:rPr lang="en-US" altLang="en-US" sz="1500" dirty="0">
                <a:latin typeface="Trebuchet MS" panose="020B0603020202020204" pitchFamily="34" charset="0"/>
                <a:sym typeface="Trebuchet MS" panose="020B0603020202020204" pitchFamily="34" charset="0"/>
              </a:rPr>
              <a:t> steps.</a:t>
            </a:r>
          </a:p>
          <a:p>
            <a:pPr lvl="1">
              <a:buSzPct val="3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sym typeface="Trebuchet MS" panose="020B0603020202020204" pitchFamily="34" charset="0"/>
              </a:rPr>
              <a:t>For N ∈ </a:t>
            </a:r>
            <a:r>
              <a:rPr lang="en-US" altLang="en-US" sz="1500" dirty="0">
                <a:latin typeface="Times Roman" charset="0"/>
                <a:sym typeface="Times Roman" charset="0"/>
              </a:rPr>
              <a:t>2</a:t>
            </a:r>
            <a:r>
              <a:rPr lang="en-US" altLang="en-US" sz="1500" baseline="32000" dirty="0">
                <a:latin typeface="Times Roman" charset="0"/>
                <a:sym typeface="Times Roman" charset="0"/>
              </a:rPr>
              <a:t>n</a:t>
            </a:r>
            <a:r>
              <a:rPr lang="en-US" altLang="en-US" sz="1500" baseline="32000" dirty="0">
                <a:latin typeface="Trebuchet MS" panose="020B0603020202020204" pitchFamily="34" charset="0"/>
                <a:sym typeface="Trebuchet MS" panose="020B0603020202020204" pitchFamily="34" charset="0"/>
              </a:rPr>
              <a:t> </a:t>
            </a:r>
            <a:r>
              <a:rPr lang="en-US" altLang="en-US" sz="1500" dirty="0">
                <a:latin typeface="Trebuchet MS" panose="020B0603020202020204" pitchFamily="34" charset="0"/>
                <a:sym typeface="Trebuchet MS" panose="020B0603020202020204" pitchFamily="34" charset="0"/>
              </a:rPr>
              <a:t>where n is #qubits. then, </a:t>
            </a:r>
            <a:r>
              <a:rPr lang="en-US" altLang="en-US" sz="1500" dirty="0">
                <a:latin typeface="Times Roman" charset="0"/>
                <a:sym typeface="Times Roman" charset="0"/>
              </a:rPr>
              <a:t>|</a:t>
            </a:r>
            <a:r>
              <a:rPr lang="en-US" altLang="en-US" sz="1500" dirty="0" err="1">
                <a:latin typeface="Times Roman" charset="0"/>
                <a:sym typeface="Times Roman" charset="0"/>
              </a:rPr>
              <a:t>Ψ⟩</a:t>
            </a:r>
            <a:r>
              <a:rPr lang="en-US" altLang="en-US" sz="1500" baseline="-6000" dirty="0" err="1">
                <a:latin typeface="Times Roman" charset="0"/>
                <a:sym typeface="Times Roman" charset="0"/>
              </a:rPr>
              <a:t>init</a:t>
            </a:r>
            <a:r>
              <a:rPr lang="en-US" altLang="en-US" sz="1500" baseline="-6000" dirty="0">
                <a:latin typeface="Times Roman" charset="0"/>
                <a:sym typeface="Times Roman" charset="0"/>
              </a:rPr>
              <a:t>.</a:t>
            </a:r>
            <a:r>
              <a:rPr lang="en-US" altLang="en-US" sz="1500" dirty="0">
                <a:latin typeface="Times Roman" charset="0"/>
                <a:sym typeface="Times Roman" charset="0"/>
              </a:rPr>
              <a:t> = </a:t>
            </a:r>
            <a:r>
              <a:rPr lang="en-US" altLang="en-US" sz="1500" dirty="0" err="1">
                <a:latin typeface="Times Roman" charset="0"/>
                <a:sym typeface="Times Roman" charset="0"/>
              </a:rPr>
              <a:t>H</a:t>
            </a:r>
            <a:r>
              <a:rPr lang="en-US" altLang="en-US" sz="1500" baseline="32000" dirty="0" err="1">
                <a:latin typeface="Times Roman" charset="0"/>
                <a:sym typeface="Times Roman" charset="0"/>
              </a:rPr>
              <a:t>⊗n</a:t>
            </a:r>
            <a:endParaRPr lang="en-US" altLang="en-US" sz="15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FontTx/>
              <a:buBlip>
                <a:blip r:embed="rId3"/>
              </a:buBlip>
            </a:pPr>
            <a:r>
              <a:rPr lang="en-US" altLang="en-US" sz="1500" dirty="0">
                <a:latin typeface="Trebuchet MS" panose="020B0603020202020204" pitchFamily="34" charset="0"/>
                <a:sym typeface="Trebuchet MS" panose="020B0603020202020204" pitchFamily="34" charset="0"/>
              </a:rPr>
              <a:t>One-to-one mapping between a data value and it’s index</a:t>
            </a:r>
            <a:r>
              <a:rPr lang="en-US" altLang="en-US" sz="15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.</a:t>
            </a:r>
            <a:endParaRPr lang="en-US" altLang="en-US" sz="15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21508" name="Picture 4" descr="gl-subsoutin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79" y="971550"/>
            <a:ext cx="1995487" cy="289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 descr="Google Shape;119;p17"/>
          <p:cNvSpPr>
            <a:spLocks noChangeArrowheads="1"/>
          </p:cNvSpPr>
          <p:nvPr>
            <p:ph type="title"/>
          </p:nvPr>
        </p:nvSpPr>
        <p:spPr>
          <a:xfrm>
            <a:off x="252413" y="185738"/>
            <a:ext cx="8520112" cy="549275"/>
          </a:xfrm>
        </p:spPr>
        <p:txBody>
          <a:bodyPr/>
          <a:lstStyle/>
          <a:p>
            <a:pPr defTabSz="749300"/>
            <a:r>
              <a:rPr lang="en-US" altLang="en-US" sz="2400"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  <a:sym typeface="Trebuchet MS" panose="020B0603020202020204" pitchFamily="34" charset="0"/>
              </a:rPr>
              <a:t>Quantum Hough Transform</a:t>
            </a:r>
          </a:p>
        </p:txBody>
      </p:sp>
      <p:sp>
        <p:nvSpPr>
          <p:cNvPr id="21506" name="Text Box 2"/>
          <p:cNvSpPr txBox="1">
            <a:spLocks/>
          </p:cNvSpPr>
          <p:nvPr/>
        </p:nvSpPr>
        <p:spPr bwMode="auto">
          <a:xfrm>
            <a:off x="339725" y="668338"/>
            <a:ext cx="3686175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600">
                <a:latin typeface="Trebuchet MS" panose="020B0603020202020204" pitchFamily="34" charset="0"/>
                <a:sym typeface="Trebuchet MS" panose="020B0603020202020204" pitchFamily="34" charset="0"/>
              </a:rPr>
              <a:t>GL Subroutine and Accumulator Mapping</a:t>
            </a:r>
          </a:p>
        </p:txBody>
      </p:sp>
      <p:sp>
        <p:nvSpPr>
          <p:cNvPr id="21507" name="Text Box 3" descr="Google Shape;156;p20"/>
          <p:cNvSpPr txBox="1">
            <a:spLocks/>
          </p:cNvSpPr>
          <p:nvPr/>
        </p:nvSpPr>
        <p:spPr bwMode="auto">
          <a:xfrm>
            <a:off x="252413" y="943588"/>
            <a:ext cx="6819900" cy="274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425" tIns="91425" rIns="91425" bIns="91425"/>
          <a:lstStyle>
            <a:lvl1pPr marL="122238" indent="-122238"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544513" indent="-179388"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8763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defTabSz="87630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00000"/>
              <a:buFontTx/>
              <a:buChar char="•"/>
            </a:pPr>
            <a:r>
              <a:rPr lang="en-US" altLang="en-US" sz="1500" dirty="0" smtClean="0">
                <a:solidFill>
                  <a:srgbClr val="274482"/>
                </a:solidFill>
                <a:latin typeface="Times Roman" charset="0"/>
                <a:sym typeface="Times Roman" charset="0"/>
              </a:rPr>
              <a:t>Grover-Long Subroutine</a:t>
            </a:r>
          </a:p>
          <a:p>
            <a:pPr lvl="1">
              <a:buSzPct val="30000"/>
              <a:buFontTx/>
              <a:buBlip>
                <a:blip r:embed="rId3"/>
              </a:buBlip>
            </a:pPr>
            <a:r>
              <a:rPr lang="en-US" altLang="en-US" sz="15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Calculate Iteration Parameters and Arbitrary phase values.</a:t>
            </a:r>
          </a:p>
          <a:p>
            <a:pPr lvl="1">
              <a:buSzPct val="30000"/>
              <a:buFontTx/>
              <a:buBlip>
                <a:blip r:embed="rId3"/>
              </a:buBlip>
            </a:pPr>
            <a:endParaRPr lang="en-US" altLang="en-US" sz="15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FontTx/>
              <a:buBlip>
                <a:blip r:embed="rId3"/>
              </a:buBlip>
            </a:pPr>
            <a:endParaRPr lang="en-US" altLang="en-US" sz="1500" dirty="0" smtClean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FontTx/>
              <a:buBlip>
                <a:blip r:embed="rId3"/>
              </a:buBlip>
            </a:pPr>
            <a:endParaRPr lang="en-US" altLang="en-US" sz="15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FontTx/>
              <a:buBlip>
                <a:blip r:embed="rId3"/>
              </a:buBlip>
            </a:pPr>
            <a:endParaRPr lang="en-US" altLang="en-US" sz="1500" dirty="0" smtClean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FontTx/>
              <a:buBlip>
                <a:blip r:embed="rId3"/>
              </a:buBlip>
            </a:pPr>
            <a:endParaRPr lang="en-US" altLang="en-US" sz="15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marL="365125" lvl="1" indent="0">
              <a:buSzPct val="30000"/>
            </a:pPr>
            <a:endParaRPr lang="en-US" altLang="en-US" sz="1500" dirty="0">
              <a:latin typeface="Trebuchet MS" panose="020B0603020202020204" pitchFamily="34" charset="0"/>
              <a:sym typeface="Trebuchet MS" panose="020B0603020202020204" pitchFamily="34" charset="0"/>
            </a:endParaRPr>
          </a:p>
          <a:p>
            <a:pPr lvl="1">
              <a:buSzPct val="30000"/>
              <a:buBlip>
                <a:blip r:embed="rId3"/>
              </a:buBlip>
            </a:pPr>
            <a:r>
              <a:rPr lang="en-US" altLang="en-US" sz="15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GL = -WI</a:t>
            </a:r>
            <a:r>
              <a:rPr lang="en-US" altLang="en-US" sz="1500" baseline="-250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0</a:t>
            </a:r>
            <a:r>
              <a:rPr lang="en-US" altLang="en-US" sz="15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W</a:t>
            </a:r>
            <a:r>
              <a:rPr lang="en-US" altLang="en-US" sz="1500" baseline="300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-1</a:t>
            </a:r>
            <a:r>
              <a:rPr lang="en-US" altLang="en-US" sz="15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O   where, W, I</a:t>
            </a:r>
            <a:r>
              <a:rPr lang="en-US" altLang="en-US" sz="1500" baseline="-25000" dirty="0" smtClean="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0</a:t>
            </a:r>
            <a:r>
              <a:rPr lang="en-US" altLang="en-US" sz="15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 and O are unitary operators. (next slide)</a:t>
            </a:r>
          </a:p>
          <a:p>
            <a:pPr marL="365125" lvl="1" indent="0">
              <a:buSzPct val="30000"/>
            </a:pPr>
            <a:endParaRPr lang="en-US" altLang="en-US" sz="1500" dirty="0" smtClean="0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6" name="Picture 12" descr="Screen Shot 2020-08-05 at 8.19.09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33" y="1634532"/>
            <a:ext cx="1566707" cy="659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13" descr="Screen Shot 2020-08-05 at 8.19.16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93"/>
          <a:stretch>
            <a:fillRect/>
          </a:stretch>
        </p:blipFill>
        <p:spPr bwMode="auto">
          <a:xfrm>
            <a:off x="1511050" y="1648007"/>
            <a:ext cx="13620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14" descr="Screen Shot 2020-08-05 at 8.19.3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858" y="1892482"/>
            <a:ext cx="792163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>
            <a:off x="3487884" y="2122321"/>
            <a:ext cx="338932" cy="231776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1754092" y="2119727"/>
            <a:ext cx="338932" cy="231776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 Box 10"/>
          <p:cNvSpPr txBox="1">
            <a:spLocks/>
          </p:cNvSpPr>
          <p:nvPr/>
        </p:nvSpPr>
        <p:spPr bwMode="auto">
          <a:xfrm>
            <a:off x="2127507" y="2315841"/>
            <a:ext cx="1189428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50" b="1" i="1" dirty="0" smtClean="0"/>
              <a:t>Number of Grover </a:t>
            </a:r>
            <a:br>
              <a:rPr lang="en-US" altLang="en-US" sz="1050" b="1" i="1" dirty="0" smtClean="0"/>
            </a:br>
            <a:r>
              <a:rPr lang="en-US" altLang="en-US" sz="1050" b="1" i="1" dirty="0" smtClean="0"/>
              <a:t>Iterations</a:t>
            </a:r>
            <a:endParaRPr lang="en-US" altLang="en-US" sz="1050" b="1" i="1" dirty="0"/>
          </a:p>
        </p:txBody>
      </p:sp>
      <p:sp>
        <p:nvSpPr>
          <p:cNvPr id="14" name="Text Box 10"/>
          <p:cNvSpPr txBox="1">
            <a:spLocks/>
          </p:cNvSpPr>
          <p:nvPr/>
        </p:nvSpPr>
        <p:spPr bwMode="auto">
          <a:xfrm>
            <a:off x="3878706" y="2315840"/>
            <a:ext cx="1982915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50" b="1" i="1" dirty="0" smtClean="0"/>
              <a:t>Adjustable phase added to |0</a:t>
            </a:r>
            <a:r>
              <a:rPr lang="en-US" altLang="en-US" sz="1050" i="1" dirty="0" smtClean="0">
                <a:latin typeface="Times Roman" charset="0"/>
                <a:sym typeface="Times Roman" charset="0"/>
              </a:rPr>
              <a:t>⟩</a:t>
            </a:r>
            <a:r>
              <a:rPr lang="en-US" altLang="en-US" sz="1050" b="1" i="1" dirty="0" smtClean="0"/>
              <a:t> </a:t>
            </a:r>
            <a:br>
              <a:rPr lang="en-US" altLang="en-US" sz="1050" b="1" i="1" dirty="0" smtClean="0"/>
            </a:br>
            <a:r>
              <a:rPr lang="en-US" altLang="en-US" sz="1050" b="1" i="1" dirty="0" smtClean="0"/>
              <a:t>and marked states upon</a:t>
            </a:r>
            <a:br>
              <a:rPr lang="en-US" altLang="en-US" sz="1050" b="1" i="1" dirty="0" smtClean="0"/>
            </a:br>
            <a:r>
              <a:rPr lang="en-US" altLang="en-US" sz="1050" b="1" i="1" dirty="0" smtClean="0"/>
              <a:t>each Grover Iteration</a:t>
            </a:r>
            <a:endParaRPr lang="en-US" altLang="en-US" sz="1050" b="1" i="1" dirty="0"/>
          </a:p>
        </p:txBody>
      </p:sp>
      <p:sp>
        <p:nvSpPr>
          <p:cNvPr id="15" name="Text Box 10"/>
          <p:cNvSpPr txBox="1">
            <a:spLocks/>
          </p:cNvSpPr>
          <p:nvPr/>
        </p:nvSpPr>
        <p:spPr bwMode="auto">
          <a:xfrm>
            <a:off x="5505991" y="1805269"/>
            <a:ext cx="41197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000" i="1" dirty="0" smtClean="0"/>
              <a:t>Where,</a:t>
            </a:r>
            <a:endParaRPr lang="en-US" altLang="en-US" sz="1000" i="1" dirty="0"/>
          </a:p>
        </p:txBody>
      </p:sp>
      <p:pic>
        <p:nvPicPr>
          <p:cNvPr id="16" name="Picture 4" descr="gl-subsoutin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79" y="971550"/>
            <a:ext cx="1995487" cy="289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3AA5-6BD4-4921-9AC7-2FE703E63832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18" name="Picture 5" descr="Screen Shot 2020-08-04 at 10.24.59 AM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5"/>
          <a:stretch>
            <a:fillRect/>
          </a:stretch>
        </p:blipFill>
        <p:spPr bwMode="auto">
          <a:xfrm>
            <a:off x="2768440" y="3467767"/>
            <a:ext cx="1234669" cy="1312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6" descr="Screen Shot 2020-08-04 at 10.24.40 AM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12"/>
          <a:stretch>
            <a:fillRect/>
          </a:stretch>
        </p:blipFill>
        <p:spPr bwMode="auto">
          <a:xfrm>
            <a:off x="1868333" y="3460394"/>
            <a:ext cx="946395" cy="131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Picture 16" descr="Screen Shot 2020-08-04 at 2.11.18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27028"/>
          <a:stretch>
            <a:fillRect/>
          </a:stretch>
        </p:blipFill>
        <p:spPr bwMode="auto">
          <a:xfrm>
            <a:off x="4502296" y="3506581"/>
            <a:ext cx="1471613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7922" y="3512155"/>
            <a:ext cx="405009" cy="12005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34975" y="3506581"/>
            <a:ext cx="405009" cy="120056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5775" y="3506581"/>
            <a:ext cx="405009" cy="120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5791" y="3501398"/>
            <a:ext cx="523610" cy="120574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403401" y="4694096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W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830514" y="4717791"/>
            <a:ext cx="3048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O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053374" y="4717791"/>
            <a:ext cx="296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I</a:t>
            </a:r>
            <a:r>
              <a:rPr lang="en-US" altLang="en-US" baseline="-250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0</a:t>
            </a:r>
            <a:endParaRPr lang="en-US" baseline="-25000" dirty="0"/>
          </a:p>
        </p:txBody>
      </p:sp>
      <p:sp>
        <p:nvSpPr>
          <p:cNvPr id="29" name="Rectangle 28"/>
          <p:cNvSpPr/>
          <p:nvPr/>
        </p:nvSpPr>
        <p:spPr>
          <a:xfrm>
            <a:off x="6695008" y="4727481"/>
            <a:ext cx="311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M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085566" y="4738793"/>
            <a:ext cx="4427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W</a:t>
            </a:r>
            <a:r>
              <a:rPr lang="en-US" altLang="en-US" baseline="30000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-1</a:t>
            </a:r>
            <a:endParaRPr lang="en-US" baseline="30000" dirty="0"/>
          </a:p>
        </p:txBody>
      </p:sp>
      <p:sp>
        <p:nvSpPr>
          <p:cNvPr id="31" name="Rectangle 30"/>
          <p:cNvSpPr/>
          <p:nvPr/>
        </p:nvSpPr>
        <p:spPr>
          <a:xfrm>
            <a:off x="6062241" y="4727480"/>
            <a:ext cx="33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Trebuchet MS" panose="020B0603020202020204" pitchFamily="34" charset="0"/>
                <a:sym typeface="Trebuchet MS" panose="020B0603020202020204" pitchFamily="34" charset="0"/>
              </a:rPr>
              <a:t>W</a:t>
            </a:r>
            <a:endParaRPr lang="en-US" dirty="0"/>
          </a:p>
        </p:txBody>
      </p:sp>
      <p:sp>
        <p:nvSpPr>
          <p:cNvPr id="35" name="Text Box 22"/>
          <p:cNvSpPr txBox="1">
            <a:spLocks/>
          </p:cNvSpPr>
          <p:nvPr/>
        </p:nvSpPr>
        <p:spPr bwMode="auto">
          <a:xfrm>
            <a:off x="1062375" y="4453039"/>
            <a:ext cx="282575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i="1" dirty="0">
                <a:latin typeface="Times Roman" charset="0"/>
                <a:sym typeface="Times Roman" charset="0"/>
              </a:rPr>
              <a:t>q[0]</a:t>
            </a:r>
          </a:p>
        </p:txBody>
      </p:sp>
      <p:sp>
        <p:nvSpPr>
          <p:cNvPr id="36" name="Text Box 23"/>
          <p:cNvSpPr txBox="1">
            <a:spLocks/>
          </p:cNvSpPr>
          <p:nvPr/>
        </p:nvSpPr>
        <p:spPr bwMode="auto">
          <a:xfrm>
            <a:off x="949323" y="3746407"/>
            <a:ext cx="411163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i="1" dirty="0">
                <a:latin typeface="Times Roman" charset="0"/>
                <a:sym typeface="Times Roman" charset="0"/>
              </a:rPr>
              <a:t>q[n-2]</a:t>
            </a:r>
          </a:p>
        </p:txBody>
      </p:sp>
      <p:sp>
        <p:nvSpPr>
          <p:cNvPr id="37" name="Text Box 24"/>
          <p:cNvSpPr txBox="1">
            <a:spLocks/>
          </p:cNvSpPr>
          <p:nvPr/>
        </p:nvSpPr>
        <p:spPr bwMode="auto">
          <a:xfrm>
            <a:off x="949324" y="3519358"/>
            <a:ext cx="411163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i="1" dirty="0">
                <a:latin typeface="Times Roman" charset="0"/>
                <a:sym typeface="Times Roman" charset="0"/>
              </a:rPr>
              <a:t>q[n-1]</a:t>
            </a:r>
          </a:p>
        </p:txBody>
      </p:sp>
      <p:sp>
        <p:nvSpPr>
          <p:cNvPr id="38" name="Text Box 22"/>
          <p:cNvSpPr txBox="1">
            <a:spLocks/>
          </p:cNvSpPr>
          <p:nvPr/>
        </p:nvSpPr>
        <p:spPr bwMode="auto">
          <a:xfrm>
            <a:off x="1080260" y="4222852"/>
            <a:ext cx="25648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1200" i="1" dirty="0" smtClean="0">
                <a:latin typeface="Times Roman" charset="0"/>
                <a:sym typeface="Times Roman" charset="0"/>
              </a:rPr>
              <a:t>q[1]</a:t>
            </a:r>
            <a:endParaRPr lang="en-US" altLang="en-US" sz="1200" i="1" dirty="0">
              <a:latin typeface="Times Roman" charset="0"/>
              <a:sym typeface="Times Roman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1868333" y="3460394"/>
            <a:ext cx="0" cy="1432287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4019646" y="3454806"/>
            <a:ext cx="0" cy="1432287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4528316" y="3467767"/>
            <a:ext cx="0" cy="1432287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/>
          <p:nvPr/>
        </p:nvCxnSpPr>
        <p:spPr bwMode="auto">
          <a:xfrm>
            <a:off x="5973909" y="3467767"/>
            <a:ext cx="0" cy="1432287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/>
          <p:nvPr/>
        </p:nvCxnSpPr>
        <p:spPr bwMode="auto">
          <a:xfrm>
            <a:off x="6466755" y="3467767"/>
            <a:ext cx="0" cy="1432287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 flipH="1">
            <a:off x="1784113" y="3389220"/>
            <a:ext cx="4819216" cy="19215"/>
          </a:xfrm>
          <a:prstGeom prst="line">
            <a:avLst/>
          </a:prstGeom>
          <a:solidFill>
            <a:srgbClr val="FFFFFF"/>
          </a:solidFill>
          <a:ln w="3175" cap="flat" cmpd="sng" algn="ctr">
            <a:solidFill>
              <a:schemeClr val="tx1"/>
            </a:solidFill>
            <a:prstDash val="dash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ectangle 47"/>
          <p:cNvSpPr/>
          <p:nvPr/>
        </p:nvSpPr>
        <p:spPr>
          <a:xfrm>
            <a:off x="3677602" y="3143502"/>
            <a:ext cx="1258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100" i="1" dirty="0" smtClean="0">
                <a:latin typeface="Trebuchet MS" panose="020B0603020202020204" pitchFamily="34" charset="0"/>
                <a:sym typeface="Trebuchet MS" panose="020B0603020202020204" pitchFamily="34" charset="0"/>
              </a:rPr>
              <a:t>Iterations = [1,J]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6936460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D4037"/>
      </a:accent1>
      <a:accent2>
        <a:srgbClr val="455A64"/>
      </a:accent2>
      <a:accent3>
        <a:srgbClr val="FFFFFF"/>
      </a:accent3>
      <a:accent4>
        <a:srgbClr val="000000"/>
      </a:accent4>
      <a:accent5>
        <a:srgbClr val="B6AFAE"/>
      </a:accent5>
      <a:accent6>
        <a:srgbClr val="3E515A"/>
      </a:accent6>
      <a:hlink>
        <a:srgbClr val="0000FF"/>
      </a:hlink>
      <a:folHlink>
        <a:srgbClr val="FF00FF"/>
      </a:folHlink>
    </a:clrScheme>
    <a:fontScheme name="Luxe">
      <a:majorFont>
        <a:latin typeface="Economica"/>
        <a:ea typeface="Economica"/>
        <a:cs typeface="Economica"/>
      </a:majorFont>
      <a:minorFont>
        <a:latin typeface="Open Sans"/>
        <a:ea typeface="Open Sans"/>
        <a:cs typeface="Open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D4037"/>
      </a:accent1>
      <a:accent2>
        <a:srgbClr val="455A64"/>
      </a:accent2>
      <a:accent3>
        <a:srgbClr val="FFFFFF"/>
      </a:accent3>
      <a:accent4>
        <a:srgbClr val="000000"/>
      </a:accent4>
      <a:accent5>
        <a:srgbClr val="B6AFAE"/>
      </a:accent5>
      <a:accent6>
        <a:srgbClr val="3E515A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1600</Words>
  <Application>Microsoft Office PowerPoint</Application>
  <PresentationFormat>On-screen Show (16:9)</PresentationFormat>
  <Paragraphs>327</Paragraphs>
  <Slides>24</Slides>
  <Notes>16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Economica</vt:lpstr>
      <vt:lpstr>Open Sans</vt:lpstr>
      <vt:lpstr>Helvetica</vt:lpstr>
      <vt:lpstr>Trebuchet MS</vt:lpstr>
      <vt:lpstr>Times New Roman</vt:lpstr>
      <vt:lpstr>Times Roman</vt:lpstr>
      <vt:lpstr>Playfair Display</vt:lpstr>
      <vt:lpstr>+mn-lt</vt:lpstr>
      <vt:lpstr>+mn-ea</vt:lpstr>
      <vt:lpstr>Snell Roundhand</vt:lpstr>
      <vt:lpstr>Luxe</vt:lpstr>
      <vt:lpstr>Quantum Hough Transform Algorithm for Charged-Particle Track Reconstruction      09-10-2020  - Constructing Accumulator Space. - GL Search and Maxima finding routine for QHT. - Unknowns and Failure Rates.</vt:lpstr>
      <vt:lpstr>Hough Transform for Circular Tracks</vt:lpstr>
      <vt:lpstr>Hough Transform for Circular Tracks</vt:lpstr>
      <vt:lpstr>Quantum Hough Transform</vt:lpstr>
      <vt:lpstr>Quantum Hough Transform</vt:lpstr>
      <vt:lpstr>Quantum Hough Transform</vt:lpstr>
      <vt:lpstr>Quantum Hough Transform</vt:lpstr>
      <vt:lpstr>Quantum Hough Transform</vt:lpstr>
      <vt:lpstr>Quantum Hough Transform</vt:lpstr>
      <vt:lpstr>Quantum Hough Transform</vt:lpstr>
      <vt:lpstr>Finding Tracks  without specifying M (= number of tracks to be detected)</vt:lpstr>
      <vt:lpstr>Conclusion</vt:lpstr>
      <vt:lpstr>fin.</vt:lpstr>
      <vt:lpstr>PowerPoint Presentation</vt:lpstr>
      <vt:lpstr>Quantum Maxima Finding</vt:lpstr>
      <vt:lpstr>Quantum Maxima Finding</vt:lpstr>
      <vt:lpstr>Quantum Maxima Finding</vt:lpstr>
      <vt:lpstr>Extras: Data Fitting</vt:lpstr>
      <vt:lpstr>Modern Quantum Algorithmic Landscape  for Gate Model QC (...lots to Explore!)</vt:lpstr>
      <vt:lpstr>Introduction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Hough Transform Algorithm for Charged-Particle Track Reconstruction  09-10-2020</dc:title>
  <dc:creator>Amitabh Yadav</dc:creator>
  <cp:lastModifiedBy>Amitabh Yadav</cp:lastModifiedBy>
  <cp:revision>17</cp:revision>
  <dcterms:modified xsi:type="dcterms:W3CDTF">2020-09-10T14:23:02Z</dcterms:modified>
</cp:coreProperties>
</file>